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75" r:id="rId10"/>
    <p:sldId id="263" r:id="rId11"/>
    <p:sldId id="264" r:id="rId12"/>
    <p:sldId id="265" r:id="rId13"/>
    <p:sldId id="266" r:id="rId14"/>
    <p:sldId id="276" r:id="rId15"/>
    <p:sldId id="277" r:id="rId16"/>
    <p:sldId id="278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957"/>
            <a:ext cx="9144000" cy="64660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3BDA-1148-40EF-BFCC-03A0252064E3}" type="slidenum">
              <a:rPr lang="en-US" smtClean="0"/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427984" y="5805264"/>
            <a:ext cx="288032" cy="4916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3BDA-1148-40EF-BFCC-03A0252064E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3BDA-1148-40EF-BFCC-03A0252064E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3BDA-1148-40EF-BFCC-03A0252064E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3BDA-1148-40EF-BFCC-03A0252064E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3BDA-1148-40EF-BFCC-03A0252064E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3BDA-1148-40EF-BFCC-03A0252064E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3BDA-1148-40EF-BFCC-03A0252064E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3BDA-1148-40EF-BFCC-03A0252064E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3BDA-1148-40EF-BFCC-03A0252064E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3BDA-1148-40EF-BFCC-03A0252064E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5957"/>
            <a:ext cx="9144000" cy="646608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9078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76872"/>
            <a:ext cx="8229600" cy="3777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0DEE7-F207-4303-809C-7586620D5222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3BDA-1148-40EF-BFCC-03A0252064E3}" type="slidenum">
              <a:rPr lang="en-US" smtClean="0"/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427984" y="5805264"/>
            <a:ext cx="288032" cy="4916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POZICIONIRANJE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686800" cy="3892376"/>
          </a:xfrm>
        </p:spPr>
        <p:txBody>
          <a:bodyPr>
            <a:normAutofit/>
          </a:bodyPr>
          <a:lstStyle/>
          <a:p>
            <a:r>
              <a:rPr lang="en-US" sz="2000" dirty="0"/>
              <a:t>PRIMJER - </a:t>
            </a:r>
            <a:r>
              <a:rPr lang="en-US" sz="2000" b="1" dirty="0"/>
              <a:t>South Airlines</a:t>
            </a:r>
            <a:r>
              <a:rPr lang="en-US" sz="2000" dirty="0"/>
              <a:t>-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šaljivih</a:t>
            </a:r>
            <a:r>
              <a:rPr lang="en-US" sz="2000" dirty="0"/>
              <a:t> </a:t>
            </a:r>
            <a:r>
              <a:rPr lang="en-US" sz="2000" dirty="0" err="1"/>
              <a:t>komentara</a:t>
            </a:r>
            <a:r>
              <a:rPr lang="en-US" sz="2000" dirty="0"/>
              <a:t> </a:t>
            </a:r>
            <a:r>
              <a:rPr lang="en-US" sz="2000" dirty="0" err="1"/>
              <a:t>pilota</a:t>
            </a:r>
            <a:r>
              <a:rPr lang="en-US" sz="2000" dirty="0"/>
              <a:t>.</a:t>
            </a:r>
            <a:endParaRPr lang="en-US" sz="2000" dirty="0"/>
          </a:p>
          <a:p>
            <a:r>
              <a:rPr lang="en-US" sz="2000" dirty="0"/>
              <a:t>PRIMJER - </a:t>
            </a:r>
            <a:r>
              <a:rPr lang="en-US" sz="2000" dirty="0" err="1"/>
              <a:t>osoblje</a:t>
            </a:r>
            <a:r>
              <a:rPr lang="en-US" sz="2000" dirty="0"/>
              <a:t> </a:t>
            </a:r>
            <a:r>
              <a:rPr lang="en-US" sz="2000" b="1" dirty="0" err="1"/>
              <a:t>Disneya</a:t>
            </a:r>
            <a:r>
              <a:rPr lang="en-US" sz="2000" dirty="0"/>
              <a:t> je </a:t>
            </a:r>
            <a:r>
              <a:rPr lang="en-US" sz="2000" dirty="0" err="1"/>
              <a:t>veselo</a:t>
            </a:r>
            <a:r>
              <a:rPr lang="en-US" sz="2000" dirty="0"/>
              <a:t>.</a:t>
            </a:r>
            <a:endParaRPr lang="en-US" sz="2000" dirty="0"/>
          </a:p>
          <a:p>
            <a:r>
              <a:rPr lang="en-US" sz="2000" dirty="0"/>
              <a:t>PRIMJER - </a:t>
            </a:r>
            <a:r>
              <a:rPr lang="en-US" sz="2000" b="1" dirty="0" err="1"/>
              <a:t>Mcdonalds</a:t>
            </a:r>
            <a:r>
              <a:rPr lang="en-US" sz="2000" b="1" dirty="0"/>
              <a:t>, IBM</a:t>
            </a:r>
            <a:r>
              <a:rPr lang="en-US" sz="2000" dirty="0"/>
              <a:t> –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izvanredne</a:t>
            </a:r>
            <a:r>
              <a:rPr lang="en-US" sz="2000" dirty="0"/>
              <a:t> </a:t>
            </a:r>
            <a:r>
              <a:rPr lang="en-US" sz="2000" dirty="0" err="1"/>
              <a:t>obučenosti</a:t>
            </a:r>
            <a:r>
              <a:rPr lang="en-US" sz="2000" dirty="0"/>
              <a:t> </a:t>
            </a:r>
            <a:r>
              <a:rPr lang="en-US" sz="2000" dirty="0" err="1"/>
              <a:t>svog</a:t>
            </a:r>
            <a:r>
              <a:rPr lang="en-US" sz="2000" dirty="0"/>
              <a:t> </a:t>
            </a:r>
            <a:r>
              <a:rPr lang="en-US" sz="2000" dirty="0" err="1"/>
              <a:t>osoblja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 </a:t>
            </a:r>
            <a:endParaRPr lang="en-US" sz="2000" dirty="0"/>
          </a:p>
          <a:p>
            <a:r>
              <a:rPr lang="en-US" sz="2000" dirty="0" err="1"/>
              <a:t>Potrošači</a:t>
            </a:r>
            <a:r>
              <a:rPr lang="en-US" sz="2000" dirty="0"/>
              <a:t> se </a:t>
            </a:r>
            <a:r>
              <a:rPr lang="en-US" sz="2000" dirty="0" err="1"/>
              <a:t>kad</a:t>
            </a:r>
            <a:r>
              <a:rPr lang="en-US" sz="2000" dirty="0"/>
              <a:t> </a:t>
            </a:r>
            <a:r>
              <a:rPr lang="en-US" sz="2000" dirty="0" err="1"/>
              <a:t>udahnu</a:t>
            </a:r>
            <a:r>
              <a:rPr lang="en-US" sz="2000" dirty="0"/>
              <a:t> </a:t>
            </a:r>
            <a:r>
              <a:rPr lang="en-US" sz="2000" dirty="0" err="1"/>
              <a:t>svjež</a:t>
            </a:r>
            <a:r>
              <a:rPr lang="en-US" sz="2000" dirty="0"/>
              <a:t> </a:t>
            </a:r>
            <a:r>
              <a:rPr lang="en-US" sz="2000" dirty="0" err="1"/>
              <a:t>sapunski</a:t>
            </a:r>
            <a:r>
              <a:rPr lang="en-US" sz="2000" dirty="0"/>
              <a:t> </a:t>
            </a:r>
            <a:r>
              <a:rPr lang="en-US" sz="2000" dirty="0" err="1"/>
              <a:t>miris</a:t>
            </a:r>
            <a:r>
              <a:rPr lang="en-US" sz="2000" dirty="0"/>
              <a:t> </a:t>
            </a:r>
            <a:r>
              <a:rPr lang="en-US" sz="2000" b="1" dirty="0" err="1"/>
              <a:t>Dovea</a:t>
            </a:r>
            <a:r>
              <a:rPr lang="en-US" sz="2000" b="1" dirty="0"/>
              <a:t> </a:t>
            </a:r>
            <a:r>
              <a:rPr lang="en-US" sz="2000" dirty="0" err="1"/>
              <a:t>osjećaju</a:t>
            </a:r>
            <a:r>
              <a:rPr lang="en-US" sz="2000" dirty="0"/>
              <a:t> </a:t>
            </a:r>
            <a:r>
              <a:rPr lang="en-US" sz="2000" dirty="0" err="1"/>
              <a:t>opušteno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smireno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939336" cy="38923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/>
              <a:t>	</a:t>
            </a:r>
            <a:r>
              <a:rPr lang="en-US" sz="2000" b="1" u="sng" dirty="0" err="1"/>
              <a:t>Kod</a:t>
            </a:r>
            <a:r>
              <a:rPr lang="en-US" sz="2000" b="1" u="sng" dirty="0"/>
              <a:t> </a:t>
            </a:r>
            <a:r>
              <a:rPr lang="en-US" sz="2000" b="1" u="sng" dirty="0" err="1"/>
              <a:t>pozicioniranja</a:t>
            </a:r>
            <a:r>
              <a:rPr lang="en-US" sz="2000" b="1" u="sng" dirty="0"/>
              <a:t> </a:t>
            </a:r>
            <a:r>
              <a:rPr lang="en-US" sz="2000" b="1" u="sng" dirty="0" err="1"/>
              <a:t>su</a:t>
            </a:r>
            <a:r>
              <a:rPr lang="en-US" sz="2000" b="1" u="sng" dirty="0"/>
              <a:t> </a:t>
            </a:r>
            <a:r>
              <a:rPr lang="en-US" sz="2000" b="1" u="sng" dirty="0" err="1"/>
              <a:t>moguća</a:t>
            </a:r>
            <a:r>
              <a:rPr lang="en-US" sz="2000" b="1" u="sng" dirty="0"/>
              <a:t> tri </a:t>
            </a:r>
            <a:r>
              <a:rPr lang="en-US" sz="2000" b="1" u="sng" dirty="0" err="1"/>
              <a:t>izbora</a:t>
            </a:r>
            <a:r>
              <a:rPr lang="en-US" sz="2000" b="1" u="sng" dirty="0"/>
              <a:t>:</a:t>
            </a:r>
            <a:endParaRPr lang="en-US" sz="2000" dirty="0"/>
          </a:p>
          <a:p>
            <a:pPr lvl="0"/>
            <a:r>
              <a:rPr lang="en-US" sz="2000" dirty="0" err="1"/>
              <a:t>Jačanja</a:t>
            </a:r>
            <a:r>
              <a:rPr lang="en-US" sz="2000" dirty="0"/>
              <a:t> </a:t>
            </a:r>
            <a:r>
              <a:rPr lang="en-US" sz="2000" dirty="0" err="1"/>
              <a:t>trenutne</a:t>
            </a:r>
            <a:r>
              <a:rPr lang="en-US" sz="2000" dirty="0"/>
              <a:t> </a:t>
            </a:r>
            <a:r>
              <a:rPr lang="en-US" sz="2000" dirty="0" err="1"/>
              <a:t>pozicije</a:t>
            </a:r>
            <a:r>
              <a:rPr lang="en-US" sz="2000" dirty="0"/>
              <a:t> u </a:t>
            </a:r>
            <a:r>
              <a:rPr lang="en-US" sz="2000" dirty="0" err="1"/>
              <a:t>predstavi</a:t>
            </a:r>
            <a:r>
              <a:rPr lang="en-US" sz="2000" dirty="0"/>
              <a:t> </a:t>
            </a:r>
            <a:r>
              <a:rPr lang="en-US" sz="2000" dirty="0" err="1"/>
              <a:t>potrošača</a:t>
            </a:r>
            <a:r>
              <a:rPr lang="en-US" sz="2000" dirty="0"/>
              <a:t>.</a:t>
            </a:r>
            <a:endParaRPr lang="en-US" sz="2000" dirty="0"/>
          </a:p>
          <a:p>
            <a:pPr lvl="0"/>
            <a:r>
              <a:rPr lang="en-US" sz="2000" dirty="0" err="1"/>
              <a:t>Zauzimanja</a:t>
            </a:r>
            <a:r>
              <a:rPr lang="en-US" sz="2000" dirty="0"/>
              <a:t> </a:t>
            </a:r>
            <a:r>
              <a:rPr lang="en-US" sz="2000" dirty="0" err="1"/>
              <a:t>slobodnog</a:t>
            </a:r>
            <a:r>
              <a:rPr lang="en-US" sz="2000" dirty="0"/>
              <a:t> </a:t>
            </a:r>
            <a:r>
              <a:rPr lang="en-US" sz="2000" dirty="0" err="1"/>
              <a:t>prostora</a:t>
            </a:r>
            <a:r>
              <a:rPr lang="en-US" sz="2000" dirty="0"/>
              <a:t> (</a:t>
            </a:r>
            <a:r>
              <a:rPr lang="en-US" sz="2000" dirty="0" err="1"/>
              <a:t>segmenta</a:t>
            </a:r>
            <a:r>
              <a:rPr lang="en-US" sz="2000" dirty="0"/>
              <a:t> </a:t>
            </a:r>
            <a:r>
              <a:rPr lang="en-US" sz="2000" dirty="0" err="1"/>
              <a:t>potrošača</a:t>
            </a:r>
            <a:r>
              <a:rPr lang="en-US" sz="2000" dirty="0"/>
              <a:t>)</a:t>
            </a:r>
            <a:endParaRPr lang="en-US" sz="2000" dirty="0"/>
          </a:p>
          <a:p>
            <a:pPr lvl="0"/>
            <a:r>
              <a:rPr lang="en-US" sz="2000" dirty="0" err="1"/>
              <a:t>Repozicioniranje</a:t>
            </a:r>
            <a:r>
              <a:rPr lang="en-US" sz="2000" dirty="0"/>
              <a:t>, </a:t>
            </a:r>
            <a:r>
              <a:rPr lang="en-US" sz="2000" dirty="0" err="1"/>
              <a:t>odnosno</a:t>
            </a:r>
            <a:r>
              <a:rPr lang="en-US" sz="2000" dirty="0"/>
              <a:t> </a:t>
            </a:r>
            <a:r>
              <a:rPr lang="en-US" sz="2000" dirty="0" err="1"/>
              <a:t>zauzimanje</a:t>
            </a:r>
            <a:r>
              <a:rPr lang="en-US" sz="2000" dirty="0"/>
              <a:t> </a:t>
            </a:r>
            <a:r>
              <a:rPr lang="en-US" sz="2000" dirty="0" err="1"/>
              <a:t>povoljnije</a:t>
            </a:r>
            <a:r>
              <a:rPr lang="en-US" sz="2000" dirty="0"/>
              <a:t> </a:t>
            </a:r>
            <a:r>
              <a:rPr lang="en-US" sz="2000" dirty="0" err="1"/>
              <a:t>pozicije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579296" cy="3892376"/>
          </a:xfrm>
        </p:spPr>
        <p:txBody>
          <a:bodyPr>
            <a:normAutofit/>
          </a:bodyPr>
          <a:lstStyle/>
          <a:p>
            <a:r>
              <a:rPr lang="en-US" sz="2000" b="1" u="sng" dirty="0" err="1"/>
              <a:t>Neke</a:t>
            </a:r>
            <a:r>
              <a:rPr lang="en-US" sz="2000" b="1" u="sng" dirty="0"/>
              <a:t> </a:t>
            </a:r>
            <a:r>
              <a:rPr lang="en-US" sz="2000" b="1" u="sng" dirty="0" err="1"/>
              <a:t>strategije</a:t>
            </a:r>
            <a:r>
              <a:rPr lang="en-US" sz="2000" b="1" u="sng" dirty="0"/>
              <a:t> </a:t>
            </a:r>
            <a:r>
              <a:rPr lang="en-US" sz="2000" b="1" u="sng" dirty="0" err="1"/>
              <a:t>pozicioniranja</a:t>
            </a:r>
            <a:endParaRPr lang="en-US" sz="2000" dirty="0"/>
          </a:p>
          <a:p>
            <a:pPr lvl="0"/>
            <a:r>
              <a:rPr lang="en-US" sz="2000" dirty="0" err="1"/>
              <a:t>Biti</a:t>
            </a:r>
            <a:r>
              <a:rPr lang="en-US" sz="2000" dirty="0"/>
              <a:t> </a:t>
            </a:r>
            <a:r>
              <a:rPr lang="en-US" sz="2000" dirty="0" err="1"/>
              <a:t>broj</a:t>
            </a:r>
            <a:r>
              <a:rPr lang="en-US" sz="2000" dirty="0"/>
              <a:t> </a:t>
            </a:r>
            <a:r>
              <a:rPr lang="en-US" sz="2000" dirty="0" err="1"/>
              <a:t>jedan</a:t>
            </a:r>
            <a:endParaRPr lang="en-US" sz="2000" dirty="0"/>
          </a:p>
          <a:p>
            <a:pPr lvl="0"/>
            <a:r>
              <a:rPr lang="en-US" sz="2000" dirty="0" err="1"/>
              <a:t>Naći</a:t>
            </a:r>
            <a:r>
              <a:rPr lang="en-US" sz="2000" dirty="0"/>
              <a:t> </a:t>
            </a:r>
            <a:r>
              <a:rPr lang="en-US" sz="2000" dirty="0" err="1"/>
              <a:t>rupu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endParaRPr lang="en-US" sz="2000" dirty="0"/>
          </a:p>
          <a:p>
            <a:pPr lvl="0"/>
            <a:r>
              <a:rPr lang="en-US" sz="2000" dirty="0" err="1"/>
              <a:t>Repozicioniraj</a:t>
            </a:r>
            <a:r>
              <a:rPr lang="en-US" sz="2000" dirty="0"/>
              <a:t> </a:t>
            </a:r>
            <a:r>
              <a:rPr lang="en-US" sz="2000" dirty="0" err="1"/>
              <a:t>konkurente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Primjer</a:t>
            </a:r>
            <a:r>
              <a:rPr lang="en-US" sz="2000" dirty="0"/>
              <a:t> je: </a:t>
            </a:r>
            <a:r>
              <a:rPr lang="en-US" sz="2000" b="1" dirty="0"/>
              <a:t>Burger </a:t>
            </a:r>
            <a:r>
              <a:rPr lang="en-US" sz="2000" b="1" dirty="0" err="1"/>
              <a:t>Kingov</a:t>
            </a:r>
            <a:r>
              <a:rPr lang="en-US" sz="2000" b="1" dirty="0"/>
              <a:t> </a:t>
            </a:r>
            <a:r>
              <a:rPr lang="en-US" sz="2000" dirty="0" err="1"/>
              <a:t>napad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McDonald's-</a:t>
            </a:r>
            <a:r>
              <a:rPr lang="en-US" sz="2000" dirty="0" err="1"/>
              <a:t>ov</a:t>
            </a:r>
            <a:r>
              <a:rPr lang="en-US" sz="2000" dirty="0"/>
              <a:t> hamburger </a:t>
            </a:r>
            <a:r>
              <a:rPr lang="en-US" sz="2000" dirty="0" err="1"/>
              <a:t>gdje</a:t>
            </a:r>
            <a:r>
              <a:rPr lang="en-US" sz="2000" dirty="0"/>
              <a:t> se pita  "</a:t>
            </a:r>
            <a:r>
              <a:rPr lang="en-US" sz="2000" dirty="0" err="1"/>
              <a:t>Gdje</a:t>
            </a:r>
            <a:r>
              <a:rPr lang="en-US" sz="2000" dirty="0"/>
              <a:t> je </a:t>
            </a:r>
            <a:r>
              <a:rPr lang="en-US" sz="2000" dirty="0" err="1"/>
              <a:t>ovdje</a:t>
            </a:r>
            <a:r>
              <a:rPr lang="en-US" sz="2000" dirty="0"/>
              <a:t> </a:t>
            </a:r>
            <a:r>
              <a:rPr lang="en-US" sz="2000" dirty="0" err="1"/>
              <a:t>meso</a:t>
            </a:r>
            <a:r>
              <a:rPr lang="en-US" sz="2000" dirty="0"/>
              <a:t>?"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686800" cy="3892376"/>
          </a:xfrm>
        </p:spPr>
        <p:txBody>
          <a:bodyPr>
            <a:normAutofit/>
          </a:bodyPr>
          <a:lstStyle/>
          <a:p>
            <a:r>
              <a:rPr lang="en-US" sz="2000" dirty="0" err="1"/>
              <a:t>Brojne</a:t>
            </a:r>
            <a:r>
              <a:rPr lang="en-US" sz="2000" dirty="0"/>
              <a:t> </a:t>
            </a:r>
            <a:r>
              <a:rPr lang="en-US" sz="2000" dirty="0" err="1"/>
              <a:t>kompanije</a:t>
            </a:r>
            <a:r>
              <a:rPr lang="en-US" sz="2000" dirty="0"/>
              <a:t> </a:t>
            </a:r>
            <a:r>
              <a:rPr lang="en-US" sz="2000" dirty="0" err="1"/>
              <a:t>ostaju</a:t>
            </a:r>
            <a:r>
              <a:rPr lang="en-US" sz="2000" dirty="0"/>
              <a:t> </a:t>
            </a:r>
            <a:r>
              <a:rPr lang="en-US" sz="2000" dirty="0" err="1"/>
              <a:t>neuspješne</a:t>
            </a:r>
            <a:r>
              <a:rPr lang="en-US" sz="2000" dirty="0"/>
              <a:t> u </a:t>
            </a:r>
            <a:r>
              <a:rPr lang="en-US" sz="2000" dirty="0" err="1"/>
              <a:t>pokušajima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konkurišu</a:t>
            </a:r>
            <a:r>
              <a:rPr lang="en-US" sz="2000" dirty="0"/>
              <a:t> </a:t>
            </a:r>
            <a:r>
              <a:rPr lang="en-US" sz="2000" dirty="0" err="1"/>
              <a:t>nadmoćnim</a:t>
            </a:r>
            <a:r>
              <a:rPr lang="en-US" sz="2000" dirty="0"/>
              <a:t> </a:t>
            </a:r>
            <a:r>
              <a:rPr lang="en-US" sz="2000" dirty="0" err="1"/>
              <a:t>konkurentima</a:t>
            </a:r>
            <a:r>
              <a:rPr lang="en-US" sz="2000" dirty="0"/>
              <a:t>. </a:t>
            </a:r>
            <a:endParaRPr lang="en-US" sz="2000" dirty="0"/>
          </a:p>
          <a:p>
            <a:r>
              <a:rPr lang="en-US" sz="2000" dirty="0" err="1"/>
              <a:t>Umjesto</a:t>
            </a:r>
            <a:r>
              <a:rPr lang="en-US" sz="2000" dirty="0"/>
              <a:t> toga </a:t>
            </a:r>
            <a:r>
              <a:rPr lang="en-US" sz="2000" dirty="0" err="1"/>
              <a:t>trebale</a:t>
            </a:r>
            <a:r>
              <a:rPr lang="en-US" sz="2000" dirty="0"/>
              <a:t> bi se </a:t>
            </a:r>
            <a:r>
              <a:rPr lang="en-US" sz="2000" dirty="0" err="1"/>
              <a:t>okrenuti</a:t>
            </a:r>
            <a:r>
              <a:rPr lang="en-US" sz="2000" dirty="0"/>
              <a:t> </a:t>
            </a:r>
            <a:r>
              <a:rPr lang="en-US" sz="2000" dirty="0" err="1"/>
              <a:t>pronalaženju</a:t>
            </a:r>
            <a:r>
              <a:rPr lang="en-US" sz="2000" dirty="0"/>
              <a:t> </a:t>
            </a:r>
            <a:r>
              <a:rPr lang="en-US" sz="2000" dirty="0" err="1"/>
              <a:t>onih</a:t>
            </a:r>
            <a:r>
              <a:rPr lang="en-US" sz="2000" dirty="0"/>
              <a:t> </a:t>
            </a:r>
            <a:r>
              <a:rPr lang="en-US" sz="2000" dirty="0" err="1"/>
              <a:t>dijelova</a:t>
            </a:r>
            <a:r>
              <a:rPr lang="en-US" sz="2000" dirty="0"/>
              <a:t> </a:t>
            </a:r>
            <a:r>
              <a:rPr lang="en-US" sz="2000" dirty="0" err="1"/>
              <a:t>tržišta</a:t>
            </a:r>
            <a:r>
              <a:rPr lang="en-US" sz="2000" dirty="0"/>
              <a:t> – </a:t>
            </a:r>
            <a:r>
              <a:rPr lang="en-US" sz="2000" dirty="0" err="1"/>
              <a:t>tržišnih</a:t>
            </a:r>
            <a:r>
              <a:rPr lang="en-US" sz="2000" dirty="0"/>
              <a:t> </a:t>
            </a:r>
            <a:r>
              <a:rPr lang="en-US" sz="2000" dirty="0" err="1"/>
              <a:t>segmenata</a:t>
            </a:r>
            <a:r>
              <a:rPr lang="en-US" sz="2000" dirty="0"/>
              <a:t>,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kojima</a:t>
            </a:r>
            <a:r>
              <a:rPr lang="en-US" sz="2000" dirty="0"/>
              <a:t> bi </a:t>
            </a:r>
            <a:r>
              <a:rPr lang="en-US" sz="2000" dirty="0" err="1"/>
              <a:t>mogle</a:t>
            </a:r>
            <a:r>
              <a:rPr lang="en-US" sz="2000" dirty="0"/>
              <a:t> </a:t>
            </a:r>
            <a:r>
              <a:rPr lang="en-US" sz="2000" dirty="0" err="1"/>
              <a:t>bolje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r>
              <a:rPr lang="en-US" sz="2000" dirty="0"/>
              <a:t> </a:t>
            </a:r>
            <a:r>
              <a:rPr lang="en-US" sz="2000" dirty="0" err="1"/>
              <a:t>zadovoljiti</a:t>
            </a:r>
            <a:r>
              <a:rPr lang="en-US" sz="2000" dirty="0"/>
              <a:t> </a:t>
            </a:r>
            <a:r>
              <a:rPr lang="en-US" sz="2000" dirty="0" err="1"/>
              <a:t>potrošače</a:t>
            </a:r>
            <a:r>
              <a:rPr lang="en-US" sz="2000" dirty="0"/>
              <a:t>.  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6"/>
            <a:ext cx="8686800" cy="4435573"/>
          </a:xfrm>
        </p:spPr>
        <p:txBody>
          <a:bodyPr>
            <a:normAutofit/>
          </a:bodyPr>
          <a:lstStyle/>
          <a:p>
            <a:r>
              <a:rPr lang="en-US" sz="2000" dirty="0" err="1"/>
              <a:t>Preduzetnik</a:t>
            </a:r>
            <a:r>
              <a:rPr lang="en-US" sz="2000" dirty="0"/>
              <a:t> </a:t>
            </a:r>
            <a:r>
              <a:rPr lang="en-US" sz="2000" dirty="0" err="1"/>
              <a:t>iz</a:t>
            </a:r>
            <a:r>
              <a:rPr lang="en-US" sz="2000" dirty="0"/>
              <a:t> </a:t>
            </a:r>
            <a:r>
              <a:rPr lang="en-US" sz="2000" dirty="0" err="1"/>
              <a:t>Hrvatske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se </a:t>
            </a:r>
            <a:r>
              <a:rPr lang="en-US" sz="2000" dirty="0" err="1"/>
              <a:t>bavi</a:t>
            </a:r>
            <a:r>
              <a:rPr lang="en-US" sz="2000" dirty="0"/>
              <a:t> </a:t>
            </a:r>
            <a:r>
              <a:rPr lang="en-US" sz="2000" dirty="0" err="1"/>
              <a:t>proizvodnjom</a:t>
            </a:r>
            <a:r>
              <a:rPr lang="en-US" sz="2000" dirty="0"/>
              <a:t> </a:t>
            </a:r>
            <a:r>
              <a:rPr lang="en-US" sz="2000" dirty="0" err="1"/>
              <a:t>čajnih</a:t>
            </a:r>
            <a:r>
              <a:rPr lang="en-US" sz="2000" dirty="0"/>
              <a:t> </a:t>
            </a:r>
            <a:r>
              <a:rPr lang="en-US" sz="2000" dirty="0" err="1"/>
              <a:t>peciva</a:t>
            </a:r>
            <a:r>
              <a:rPr lang="en-US" sz="2000" dirty="0"/>
              <a:t> bez </a:t>
            </a:r>
            <a:r>
              <a:rPr lang="en-US" sz="2000" dirty="0" err="1"/>
              <a:t>šećera</a:t>
            </a:r>
            <a:r>
              <a:rPr lang="en-US" sz="2000" dirty="0"/>
              <a:t>, </a:t>
            </a:r>
            <a:r>
              <a:rPr lang="en-US" sz="2000" dirty="0" err="1"/>
              <a:t>plasirao</a:t>
            </a:r>
            <a:r>
              <a:rPr lang="en-US" sz="2000" dirty="0"/>
              <a:t> je </a:t>
            </a:r>
            <a:r>
              <a:rPr lang="en-US" sz="2000" dirty="0" err="1"/>
              <a:t>svoje</a:t>
            </a:r>
            <a:r>
              <a:rPr lang="en-US" sz="2000" dirty="0"/>
              <a:t> </a:t>
            </a:r>
            <a:r>
              <a:rPr lang="en-US" sz="2000" dirty="0" err="1"/>
              <a:t>proizvode</a:t>
            </a:r>
            <a:r>
              <a:rPr lang="en-US" sz="2000" dirty="0"/>
              <a:t> </a:t>
            </a:r>
            <a:r>
              <a:rPr lang="en-US" sz="2000" dirty="0" err="1"/>
              <a:t>prvi</a:t>
            </a:r>
            <a:r>
              <a:rPr lang="en-US" sz="2000" dirty="0"/>
              <a:t> put 1997. </a:t>
            </a:r>
            <a:r>
              <a:rPr lang="en-US" sz="2000" dirty="0" err="1"/>
              <a:t>godine</a:t>
            </a:r>
            <a:r>
              <a:rPr lang="en-US" sz="2000" dirty="0"/>
              <a:t>. </a:t>
            </a:r>
            <a:endParaRPr lang="en-US" sz="2000" dirty="0"/>
          </a:p>
          <a:p>
            <a:r>
              <a:rPr lang="en-US" sz="2000" dirty="0"/>
              <a:t>Mala firma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samo</a:t>
            </a:r>
            <a:r>
              <a:rPr lang="en-US" sz="2000" dirty="0"/>
              <a:t> </a:t>
            </a:r>
            <a:r>
              <a:rPr lang="en-US" sz="2000" dirty="0" err="1"/>
              <a:t>nekoliko</a:t>
            </a:r>
            <a:r>
              <a:rPr lang="en-US" sz="2000" dirty="0"/>
              <a:t> </a:t>
            </a:r>
            <a:r>
              <a:rPr lang="en-US" sz="2000" dirty="0" err="1"/>
              <a:t>zaposlenih</a:t>
            </a:r>
            <a:r>
              <a:rPr lang="en-US" sz="2000" dirty="0"/>
              <a:t> </a:t>
            </a:r>
            <a:r>
              <a:rPr lang="en-US" sz="2000" dirty="0" err="1"/>
              <a:t>danas</a:t>
            </a:r>
            <a:r>
              <a:rPr lang="en-US" sz="2000" dirty="0"/>
              <a:t> je </a:t>
            </a:r>
            <a:r>
              <a:rPr lang="en-US" sz="2000" dirty="0" err="1"/>
              <a:t>vodeći</a:t>
            </a:r>
            <a:r>
              <a:rPr lang="en-US" sz="2000" dirty="0"/>
              <a:t> </a:t>
            </a:r>
            <a:r>
              <a:rPr lang="en-US" sz="2000" dirty="0" err="1"/>
              <a:t>brend</a:t>
            </a:r>
            <a:r>
              <a:rPr lang="en-US" sz="2000" dirty="0"/>
              <a:t> u </a:t>
            </a:r>
            <a:r>
              <a:rPr lang="en-US" sz="2000" dirty="0" err="1"/>
              <a:t>Hrvatskoj</a:t>
            </a:r>
            <a:r>
              <a:rPr lang="en-US" sz="2000" dirty="0"/>
              <a:t> u </a:t>
            </a:r>
            <a:r>
              <a:rPr lang="en-US" sz="2000" dirty="0" err="1"/>
              <a:t>segmentu</a:t>
            </a:r>
            <a:r>
              <a:rPr lang="en-US" sz="2000" dirty="0"/>
              <a:t> </a:t>
            </a:r>
            <a:r>
              <a:rPr lang="en-US" sz="2000" dirty="0" err="1"/>
              <a:t>čajnih</a:t>
            </a:r>
            <a:r>
              <a:rPr lang="en-US" sz="2000" dirty="0"/>
              <a:t> </a:t>
            </a:r>
            <a:r>
              <a:rPr lang="en-US" sz="2000" dirty="0" err="1"/>
              <a:t>peciva</a:t>
            </a:r>
            <a:r>
              <a:rPr lang="en-US" sz="2000" dirty="0"/>
              <a:t> bez </a:t>
            </a:r>
            <a:r>
              <a:rPr lang="en-US" sz="2000" dirty="0" err="1"/>
              <a:t>šećera</a:t>
            </a:r>
            <a:r>
              <a:rPr lang="en-US" sz="2000" dirty="0"/>
              <a:t>. 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6"/>
            <a:ext cx="8229600" cy="4147541"/>
          </a:xfrm>
        </p:spPr>
        <p:txBody>
          <a:bodyPr>
            <a:normAutofit/>
          </a:bodyPr>
          <a:lstStyle/>
          <a:p>
            <a:r>
              <a:rPr lang="en-US" sz="2000" dirty="0" err="1"/>
              <a:t>Iako</a:t>
            </a:r>
            <a:r>
              <a:rPr lang="en-US" sz="2000" dirty="0"/>
              <a:t> je u </a:t>
            </a:r>
            <a:r>
              <a:rPr lang="en-US" sz="2000" dirty="0" err="1"/>
              <a:t>Hrvatskoj</a:t>
            </a:r>
            <a:r>
              <a:rPr lang="en-US" sz="2000" dirty="0"/>
              <a:t> </a:t>
            </a:r>
            <a:r>
              <a:rPr lang="en-US" sz="2000" dirty="0" err="1"/>
              <a:t>tržište</a:t>
            </a:r>
            <a:r>
              <a:rPr lang="en-US" sz="2000" dirty="0"/>
              <a:t> </a:t>
            </a:r>
            <a:r>
              <a:rPr lang="en-US" sz="2000" dirty="0" err="1"/>
              <a:t>keksa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peciva</a:t>
            </a:r>
            <a:r>
              <a:rPr lang="en-US" sz="2000" dirty="0"/>
              <a:t> </a:t>
            </a:r>
            <a:r>
              <a:rPr lang="en-US" sz="2000" dirty="0" err="1"/>
              <a:t>vrlo</a:t>
            </a:r>
            <a:r>
              <a:rPr lang="en-US" sz="2000" dirty="0"/>
              <a:t> </a:t>
            </a:r>
            <a:r>
              <a:rPr lang="en-US" sz="2000" dirty="0" err="1"/>
              <a:t>konkurentno</a:t>
            </a:r>
            <a:r>
              <a:rPr lang="en-US" sz="2000" dirty="0"/>
              <a:t> – </a:t>
            </a:r>
            <a:r>
              <a:rPr lang="en-US" sz="2000" dirty="0" err="1"/>
              <a:t>Kraš</a:t>
            </a:r>
            <a:r>
              <a:rPr lang="en-US" sz="2000" dirty="0"/>
              <a:t>, </a:t>
            </a:r>
            <a:r>
              <a:rPr lang="en-US" sz="2000" dirty="0" err="1"/>
              <a:t>Koestlin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veliki</a:t>
            </a:r>
            <a:r>
              <a:rPr lang="en-US" sz="2000" dirty="0"/>
              <a:t> </a:t>
            </a:r>
            <a:r>
              <a:rPr lang="en-US" sz="2000" dirty="0" err="1"/>
              <a:t>uvoz</a:t>
            </a:r>
            <a:r>
              <a:rPr lang="en-US" sz="2000" dirty="0"/>
              <a:t> </a:t>
            </a:r>
            <a:r>
              <a:rPr lang="en-US" sz="2000" dirty="0" err="1"/>
              <a:t>stranih</a:t>
            </a:r>
            <a:r>
              <a:rPr lang="en-US" sz="2000" dirty="0"/>
              <a:t> </a:t>
            </a:r>
            <a:r>
              <a:rPr lang="en-US" sz="2000" dirty="0" err="1"/>
              <a:t>proizvođača</a:t>
            </a:r>
            <a:r>
              <a:rPr lang="en-US" sz="2000" dirty="0"/>
              <a:t> – </a:t>
            </a:r>
            <a:r>
              <a:rPr lang="en-US" sz="2000" dirty="0" err="1"/>
              <a:t>ovo</a:t>
            </a:r>
            <a:r>
              <a:rPr lang="en-US" sz="2000" dirty="0"/>
              <a:t> </a:t>
            </a:r>
            <a:r>
              <a:rPr lang="en-US" sz="2000" dirty="0" err="1"/>
              <a:t>preduzeće</a:t>
            </a:r>
            <a:r>
              <a:rPr lang="en-US" sz="2000" dirty="0"/>
              <a:t> </a:t>
            </a:r>
            <a:r>
              <a:rPr lang="en-US" sz="2000" dirty="0" err="1"/>
              <a:t>zadržalo</a:t>
            </a:r>
            <a:r>
              <a:rPr lang="en-US" sz="2000" dirty="0"/>
              <a:t> je </a:t>
            </a:r>
            <a:r>
              <a:rPr lang="en-US" sz="2000" dirty="0" err="1"/>
              <a:t>vodeće</a:t>
            </a:r>
            <a:r>
              <a:rPr lang="en-US" sz="2000" dirty="0"/>
              <a:t> </a:t>
            </a:r>
            <a:r>
              <a:rPr lang="en-US" sz="2000" dirty="0" err="1"/>
              <a:t>mjesto</a:t>
            </a:r>
            <a:r>
              <a:rPr lang="en-US" sz="2000" dirty="0"/>
              <a:t> </a:t>
            </a:r>
            <a:r>
              <a:rPr lang="en-US" sz="2000" dirty="0" err="1"/>
              <a:t>prvenstveno</a:t>
            </a:r>
            <a:r>
              <a:rPr lang="en-US" sz="2000" dirty="0"/>
              <a:t> </a:t>
            </a:r>
            <a:r>
              <a:rPr lang="en-US" sz="2000" dirty="0" err="1"/>
              <a:t>zato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se </a:t>
            </a:r>
            <a:r>
              <a:rPr lang="en-US" sz="2000" dirty="0" err="1"/>
              <a:t>velikim</a:t>
            </a:r>
            <a:r>
              <a:rPr lang="en-US" sz="2000" dirty="0"/>
              <a:t> </a:t>
            </a:r>
            <a:r>
              <a:rPr lang="en-US" sz="2000" dirty="0" err="1"/>
              <a:t>proizvođačima</a:t>
            </a:r>
            <a:r>
              <a:rPr lang="en-US" sz="2000" dirty="0"/>
              <a:t> ne </a:t>
            </a:r>
            <a:r>
              <a:rPr lang="en-US" sz="2000" dirty="0" err="1"/>
              <a:t>isplati</a:t>
            </a:r>
            <a:r>
              <a:rPr lang="en-US" sz="2000" dirty="0"/>
              <a:t> </a:t>
            </a:r>
            <a:r>
              <a:rPr lang="en-US" sz="2000" dirty="0" err="1"/>
              <a:t>uložiti</a:t>
            </a:r>
            <a:r>
              <a:rPr lang="en-US" sz="2000" dirty="0"/>
              <a:t> </a:t>
            </a:r>
            <a:r>
              <a:rPr lang="en-US" sz="2000" dirty="0" err="1"/>
              <a:t>niti</a:t>
            </a:r>
            <a:r>
              <a:rPr lang="en-US" sz="2000" dirty="0"/>
              <a:t> </a:t>
            </a:r>
            <a:r>
              <a:rPr lang="en-US" sz="2000" dirty="0" err="1"/>
              <a:t>vrijeme</a:t>
            </a:r>
            <a:r>
              <a:rPr lang="en-US" sz="2000" dirty="0"/>
              <a:t> </a:t>
            </a:r>
            <a:r>
              <a:rPr lang="en-US" sz="2000" dirty="0" err="1"/>
              <a:t>niti</a:t>
            </a:r>
            <a:r>
              <a:rPr lang="en-US" sz="2000" dirty="0"/>
              <a:t> </a:t>
            </a:r>
            <a:r>
              <a:rPr lang="en-US" sz="2000" dirty="0" err="1"/>
              <a:t>resurse</a:t>
            </a:r>
            <a:r>
              <a:rPr lang="en-US" sz="2000" dirty="0"/>
              <a:t> u </a:t>
            </a:r>
            <a:r>
              <a:rPr lang="en-US" sz="2000" dirty="0" err="1"/>
              <a:t>proizvodnju</a:t>
            </a:r>
            <a:r>
              <a:rPr lang="en-US" sz="2000" dirty="0"/>
              <a:t> </a:t>
            </a:r>
            <a:r>
              <a:rPr lang="en-US" sz="2000" dirty="0" err="1"/>
              <a:t>ove</a:t>
            </a:r>
            <a:r>
              <a:rPr lang="en-US" sz="2000" dirty="0"/>
              <a:t> </a:t>
            </a:r>
            <a:r>
              <a:rPr lang="en-US" sz="2000" dirty="0" err="1"/>
              <a:t>vrste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(</a:t>
            </a:r>
            <a:r>
              <a:rPr lang="en-US" sz="2000" dirty="0" err="1"/>
              <a:t>jer</a:t>
            </a:r>
            <a:r>
              <a:rPr lang="en-US" sz="2000" dirty="0"/>
              <a:t> </a:t>
            </a:r>
            <a:r>
              <a:rPr lang="en-US" sz="2000" dirty="0" err="1"/>
              <a:t>imaju</a:t>
            </a:r>
            <a:r>
              <a:rPr lang="en-US" sz="2000" dirty="0"/>
              <a:t> </a:t>
            </a:r>
            <a:r>
              <a:rPr lang="en-US" sz="2000" dirty="0" err="1"/>
              <a:t>vertikalno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horizontalno</a:t>
            </a:r>
            <a:r>
              <a:rPr lang="en-US" sz="2000" dirty="0"/>
              <a:t> </a:t>
            </a:r>
            <a:r>
              <a:rPr lang="en-US" sz="2000" dirty="0" err="1"/>
              <a:t>veliki</a:t>
            </a:r>
            <a:r>
              <a:rPr lang="en-US" sz="2000" dirty="0"/>
              <a:t> </a:t>
            </a:r>
            <a:r>
              <a:rPr lang="en-US" sz="2000" dirty="0" err="1"/>
              <a:t>asortiman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, a </a:t>
            </a:r>
            <a:r>
              <a:rPr lang="en-US" sz="2000" dirty="0" err="1"/>
              <a:t>čajna</a:t>
            </a:r>
            <a:r>
              <a:rPr lang="en-US" sz="2000" dirty="0"/>
              <a:t> </a:t>
            </a:r>
            <a:r>
              <a:rPr lang="en-US" sz="2000" dirty="0" err="1"/>
              <a:t>peciva</a:t>
            </a:r>
            <a:r>
              <a:rPr lang="en-US" sz="2000" dirty="0"/>
              <a:t> bez </a:t>
            </a:r>
            <a:r>
              <a:rPr lang="en-US" sz="2000" dirty="0" err="1"/>
              <a:t>šećera</a:t>
            </a:r>
            <a:r>
              <a:rPr lang="en-US" sz="2000" dirty="0"/>
              <a:t> </a:t>
            </a:r>
            <a:r>
              <a:rPr lang="en-US" sz="2000" dirty="0" err="1"/>
              <a:t>maleni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segment u </a:t>
            </a:r>
            <a:r>
              <a:rPr lang="en-US" sz="2000" dirty="0" err="1"/>
              <a:t>proizvodnji</a:t>
            </a:r>
            <a:r>
              <a:rPr lang="en-US" sz="2000" dirty="0"/>
              <a:t> </a:t>
            </a:r>
            <a:r>
              <a:rPr lang="en-US" sz="2000" dirty="0" err="1"/>
              <a:t>slatkiša</a:t>
            </a:r>
            <a:r>
              <a:rPr lang="en-US" sz="2000" dirty="0"/>
              <a:t>).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686800" cy="3892376"/>
          </a:xfrm>
        </p:spPr>
        <p:txBody>
          <a:bodyPr>
            <a:normAutofit/>
          </a:bodyPr>
          <a:lstStyle/>
          <a:p>
            <a:r>
              <a:rPr lang="en-US" sz="2000" dirty="0" err="1"/>
              <a:t>Npr</a:t>
            </a:r>
            <a:r>
              <a:rPr lang="en-US" sz="2000" dirty="0"/>
              <a:t>. </a:t>
            </a:r>
            <a:r>
              <a:rPr lang="en-US" sz="2000" dirty="0" err="1"/>
              <a:t>kampanja</a:t>
            </a:r>
            <a:r>
              <a:rPr lang="en-US" sz="2000" dirty="0"/>
              <a:t> </a:t>
            </a:r>
            <a:r>
              <a:rPr lang="en-US" sz="2000" b="1" dirty="0" err="1"/>
              <a:t>Nissana</a:t>
            </a:r>
            <a:r>
              <a:rPr lang="en-US" sz="2000" b="1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model Maxima. </a:t>
            </a:r>
            <a:r>
              <a:rPr lang="en-US" sz="2000" dirty="0" err="1"/>
              <a:t>Prvi</a:t>
            </a:r>
            <a:r>
              <a:rPr lang="en-US" sz="2000" dirty="0"/>
              <a:t> </a:t>
            </a:r>
            <a:r>
              <a:rPr lang="en-US" sz="2000" dirty="0" err="1"/>
              <a:t>izmislili</a:t>
            </a:r>
            <a:r>
              <a:rPr lang="en-US" sz="2000" dirty="0"/>
              <a:t> slogan ˝</a:t>
            </a:r>
            <a:r>
              <a:rPr lang="en-US" sz="2000" dirty="0" err="1"/>
              <a:t>sportski</a:t>
            </a:r>
            <a:r>
              <a:rPr lang="en-US" sz="2000" dirty="0"/>
              <a:t> </a:t>
            </a:r>
            <a:r>
              <a:rPr lang="en-US" sz="2000" dirty="0" err="1"/>
              <a:t>automobil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četvoro</a:t>
            </a:r>
            <a:r>
              <a:rPr lang="en-US" sz="2000" dirty="0"/>
              <a:t> </a:t>
            </a:r>
            <a:r>
              <a:rPr lang="en-US" sz="2000" dirty="0" err="1"/>
              <a:t>vrata</a:t>
            </a:r>
            <a:r>
              <a:rPr lang="en-US" sz="2000" dirty="0"/>
              <a:t>˝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en-US" sz="2000" b="1" dirty="0" err="1"/>
              <a:t>Strategija</a:t>
            </a:r>
            <a:r>
              <a:rPr lang="en-US" sz="2000" b="1" dirty="0"/>
              <a:t> </a:t>
            </a:r>
            <a:r>
              <a:rPr lang="en-US" sz="2000" b="1" dirty="0" err="1"/>
              <a:t>jedinstvenog</a:t>
            </a:r>
            <a:r>
              <a:rPr lang="en-US" sz="2000" b="1" dirty="0"/>
              <a:t> </a:t>
            </a:r>
            <a:r>
              <a:rPr lang="en-US" sz="2000" b="1" dirty="0" err="1"/>
              <a:t>prodajnog</a:t>
            </a:r>
            <a:r>
              <a:rPr lang="en-US" sz="2000" b="1" dirty="0"/>
              <a:t> </a:t>
            </a:r>
            <a:r>
              <a:rPr lang="en-US" sz="2000" b="1" dirty="0" err="1"/>
              <a:t>predloga</a:t>
            </a:r>
            <a:endParaRPr lang="en-US" sz="2000" dirty="0"/>
          </a:p>
          <a:p>
            <a:r>
              <a:rPr lang="en-US" sz="2000" dirty="0" err="1"/>
              <a:t>Npr</a:t>
            </a:r>
            <a:r>
              <a:rPr lang="en-US" sz="2000" dirty="0"/>
              <a:t>. </a:t>
            </a:r>
            <a:r>
              <a:rPr lang="en-US" sz="2000" b="1" dirty="0"/>
              <a:t>Gillette</a:t>
            </a:r>
            <a:r>
              <a:rPr lang="en-US" sz="2000" dirty="0"/>
              <a:t> ˝</a:t>
            </a:r>
            <a:r>
              <a:rPr lang="en-US" sz="2000" dirty="0" err="1"/>
              <a:t>jedina</a:t>
            </a:r>
            <a:r>
              <a:rPr lang="en-US" sz="2000" dirty="0"/>
              <a:t> </a:t>
            </a:r>
            <a:r>
              <a:rPr lang="en-US" sz="2000" dirty="0" err="1"/>
              <a:t>britvica</a:t>
            </a:r>
            <a:r>
              <a:rPr lang="en-US" sz="2000" dirty="0"/>
              <a:t> </a:t>
            </a:r>
            <a:r>
              <a:rPr lang="en-US" sz="2000" dirty="0" err="1"/>
              <a:t>koja</a:t>
            </a:r>
            <a:r>
              <a:rPr lang="en-US" sz="2000" dirty="0"/>
              <a:t> se </a:t>
            </a:r>
            <a:r>
              <a:rPr lang="en-US" sz="2000" dirty="0" err="1"/>
              <a:t>prilagođava</a:t>
            </a:r>
            <a:r>
              <a:rPr lang="en-US" sz="2000" dirty="0"/>
              <a:t> </a:t>
            </a:r>
            <a:r>
              <a:rPr lang="en-US" sz="2000" dirty="0" err="1"/>
              <a:t>individualnim</a:t>
            </a:r>
            <a:r>
              <a:rPr lang="en-US" sz="2000" dirty="0"/>
              <a:t> </a:t>
            </a:r>
            <a:r>
              <a:rPr lang="en-US" sz="2000" dirty="0" err="1"/>
              <a:t>potrebama</a:t>
            </a:r>
            <a:r>
              <a:rPr lang="en-US" sz="2000" dirty="0"/>
              <a:t> </a:t>
            </a:r>
            <a:r>
              <a:rPr lang="en-US" sz="2000" dirty="0" err="1"/>
              <a:t>korisnikova</a:t>
            </a:r>
            <a:r>
              <a:rPr lang="en-US" sz="2000" dirty="0"/>
              <a:t> </a:t>
            </a:r>
            <a:r>
              <a:rPr lang="en-US" sz="2000" dirty="0" err="1"/>
              <a:t>lica</a:t>
            </a:r>
            <a:r>
              <a:rPr lang="en-US" sz="2000" dirty="0"/>
              <a:t>˝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507288" cy="3892376"/>
          </a:xfrm>
        </p:spPr>
        <p:txBody>
          <a:bodyPr>
            <a:normAutofit/>
          </a:bodyPr>
          <a:lstStyle/>
          <a:p>
            <a:r>
              <a:rPr lang="en-US" sz="2000" b="1" u="sng" dirty="0" err="1"/>
              <a:t>Konkurentska</a:t>
            </a:r>
            <a:r>
              <a:rPr lang="en-US" sz="2000" b="1" u="sng" dirty="0"/>
              <a:t> </a:t>
            </a:r>
            <a:r>
              <a:rPr lang="en-US" sz="2000" b="1" u="sng" dirty="0" err="1"/>
              <a:t>prednost</a:t>
            </a:r>
            <a:r>
              <a:rPr lang="en-US" sz="2000" b="1" u="sng" dirty="0"/>
              <a:t> </a:t>
            </a:r>
            <a:r>
              <a:rPr lang="en-US" sz="2000" b="1" u="sng" dirty="0" err="1"/>
              <a:t>može</a:t>
            </a:r>
            <a:r>
              <a:rPr lang="en-US" sz="2000" b="1" u="sng" dirty="0"/>
              <a:t> se </a:t>
            </a:r>
            <a:r>
              <a:rPr lang="en-US" sz="2000" b="1" u="sng" dirty="0" err="1"/>
              <a:t>postići</a:t>
            </a:r>
            <a:r>
              <a:rPr lang="en-US" sz="2000" b="1" u="sng" dirty="0"/>
              <a:t>: </a:t>
            </a:r>
            <a:endParaRPr lang="en-US" sz="2000" dirty="0"/>
          </a:p>
          <a:p>
            <a:r>
              <a:rPr lang="en-US" sz="2000" dirty="0"/>
              <a:t>-</a:t>
            </a:r>
            <a:r>
              <a:rPr lang="en-US" sz="2000" dirty="0" err="1"/>
              <a:t>visokim</a:t>
            </a:r>
            <a:r>
              <a:rPr lang="en-US" sz="2000" dirty="0"/>
              <a:t> </a:t>
            </a:r>
            <a:r>
              <a:rPr lang="en-US" sz="2000" dirty="0" err="1"/>
              <a:t>kvalitetom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niko</a:t>
            </a:r>
            <a:r>
              <a:rPr lang="en-US" sz="2000" dirty="0"/>
              <a:t> ne </a:t>
            </a:r>
            <a:r>
              <a:rPr lang="en-US" sz="2000" dirty="0" err="1"/>
              <a:t>može</a:t>
            </a:r>
            <a:r>
              <a:rPr lang="en-US" sz="2000" dirty="0"/>
              <a:t> </a:t>
            </a:r>
            <a:r>
              <a:rPr lang="en-US" sz="2000" dirty="0" err="1"/>
              <a:t>postići</a:t>
            </a:r>
            <a:r>
              <a:rPr lang="en-US" sz="2000" dirty="0"/>
              <a:t> (</a:t>
            </a:r>
            <a:r>
              <a:rPr lang="en-US" sz="2000" b="1" dirty="0"/>
              <a:t>Mercedes</a:t>
            </a:r>
            <a:r>
              <a:rPr lang="en-US" sz="2000" dirty="0"/>
              <a:t>) </a:t>
            </a:r>
            <a:endParaRPr lang="en-US" sz="2000" dirty="0"/>
          </a:p>
          <a:p>
            <a:r>
              <a:rPr lang="en-US" sz="2000" dirty="0"/>
              <a:t>-</a:t>
            </a:r>
            <a:r>
              <a:rPr lang="en-US" sz="2000" dirty="0" err="1"/>
              <a:t>visokim</a:t>
            </a:r>
            <a:r>
              <a:rPr lang="en-US" sz="2000" dirty="0"/>
              <a:t> </a:t>
            </a:r>
            <a:r>
              <a:rPr lang="en-US" sz="2000" dirty="0" err="1"/>
              <a:t>kvalitetom</a:t>
            </a:r>
            <a:r>
              <a:rPr lang="en-US" sz="2000" dirty="0"/>
              <a:t>, a </a:t>
            </a:r>
            <a:r>
              <a:rPr lang="en-US" sz="2000" dirty="0" err="1"/>
              <a:t>prihvatljivom</a:t>
            </a:r>
            <a:r>
              <a:rPr lang="en-US" sz="2000" dirty="0"/>
              <a:t> </a:t>
            </a:r>
            <a:r>
              <a:rPr lang="en-US" sz="2000" dirty="0" err="1"/>
              <a:t>cijenom</a:t>
            </a:r>
            <a:r>
              <a:rPr lang="en-US" sz="2000" dirty="0"/>
              <a:t> (</a:t>
            </a:r>
            <a:r>
              <a:rPr lang="en-US" sz="2000" dirty="0" err="1"/>
              <a:t>kozmetika</a:t>
            </a:r>
            <a:r>
              <a:rPr lang="en-US" sz="2000" dirty="0"/>
              <a:t> </a:t>
            </a:r>
            <a:r>
              <a:rPr lang="en-US" sz="2000" b="1" dirty="0" err="1"/>
              <a:t>Nivea</a:t>
            </a:r>
            <a:r>
              <a:rPr lang="en-US" sz="2000" dirty="0"/>
              <a:t>) </a:t>
            </a:r>
            <a:endParaRPr lang="en-US" sz="2000" dirty="0"/>
          </a:p>
          <a:p>
            <a:r>
              <a:rPr lang="en-US" sz="2000" dirty="0"/>
              <a:t>-</a:t>
            </a:r>
            <a:r>
              <a:rPr lang="en-US" sz="2000" dirty="0" err="1"/>
              <a:t>prihvatljivim</a:t>
            </a:r>
            <a:r>
              <a:rPr lang="en-US" sz="2000" dirty="0"/>
              <a:t> </a:t>
            </a:r>
            <a:r>
              <a:rPr lang="en-US" sz="2000" dirty="0" err="1"/>
              <a:t>kvalitetom</a:t>
            </a:r>
            <a:r>
              <a:rPr lang="en-US" sz="2000" dirty="0"/>
              <a:t>, a </a:t>
            </a:r>
            <a:r>
              <a:rPr lang="en-US" sz="2000" dirty="0" err="1"/>
              <a:t>niskom</a:t>
            </a:r>
            <a:r>
              <a:rPr lang="en-US" sz="2000" dirty="0"/>
              <a:t> </a:t>
            </a:r>
            <a:r>
              <a:rPr lang="en-US" sz="2000" dirty="0" err="1"/>
              <a:t>cijenom</a:t>
            </a:r>
            <a:r>
              <a:rPr lang="en-US" sz="2000" dirty="0"/>
              <a:t> (</a:t>
            </a:r>
            <a:r>
              <a:rPr lang="en-US" sz="2000" b="1" dirty="0" err="1"/>
              <a:t>korejski</a:t>
            </a:r>
            <a:r>
              <a:rPr lang="en-US" sz="2000" b="1" dirty="0"/>
              <a:t> </a:t>
            </a:r>
            <a:r>
              <a:rPr lang="en-US" sz="2000" b="1" dirty="0" err="1"/>
              <a:t>automobili</a:t>
            </a:r>
            <a:r>
              <a:rPr lang="en-US" sz="2000" dirty="0"/>
              <a:t>) </a:t>
            </a:r>
            <a:endParaRPr lang="en-US" sz="2000" dirty="0"/>
          </a:p>
          <a:p>
            <a:r>
              <a:rPr lang="en-US" sz="2000" dirty="0"/>
              <a:t>-</a:t>
            </a:r>
            <a:r>
              <a:rPr lang="en-US" sz="2000" dirty="0" err="1"/>
              <a:t>poznatom</a:t>
            </a:r>
            <a:r>
              <a:rPr lang="en-US" sz="2000" dirty="0"/>
              <a:t> </a:t>
            </a:r>
            <a:r>
              <a:rPr lang="en-US" sz="2000" dirty="0" err="1"/>
              <a:t>markom</a:t>
            </a:r>
            <a:r>
              <a:rPr lang="en-US" sz="2000" dirty="0"/>
              <a:t> (</a:t>
            </a:r>
            <a:r>
              <a:rPr lang="en-US" sz="2000" b="1" dirty="0"/>
              <a:t>Coca Cola, Replay Jeans</a:t>
            </a:r>
            <a:r>
              <a:rPr lang="en-US" sz="2000" dirty="0"/>
              <a:t>)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229600" cy="3892376"/>
          </a:xfrm>
        </p:spPr>
        <p:txBody>
          <a:bodyPr>
            <a:normAutofit/>
          </a:bodyPr>
          <a:lstStyle/>
          <a:p>
            <a:r>
              <a:rPr lang="en-US" sz="2000" b="1" u="sng" dirty="0" err="1"/>
              <a:t>Često</a:t>
            </a:r>
            <a:r>
              <a:rPr lang="en-US" sz="2000" b="1" u="sng" dirty="0"/>
              <a:t> se </a:t>
            </a:r>
            <a:r>
              <a:rPr lang="en-US" sz="2000" b="1" u="sng" dirty="0" err="1"/>
              <a:t>pozicionira</a:t>
            </a:r>
            <a:r>
              <a:rPr lang="sr-Latn-CS" sz="2000" b="1" u="sng" dirty="0"/>
              <a:t> </a:t>
            </a:r>
            <a:r>
              <a:rPr lang="en-US" sz="2000" b="1" u="sng" dirty="0" err="1"/>
              <a:t>marka</a:t>
            </a:r>
            <a:r>
              <a:rPr lang="en-US" sz="2000" b="1" u="sng" dirty="0"/>
              <a:t> </a:t>
            </a:r>
            <a:r>
              <a:rPr lang="en-US" sz="2000" b="1" u="sng" dirty="0" err="1"/>
              <a:t>pomoću</a:t>
            </a:r>
            <a:r>
              <a:rPr lang="en-US" sz="2000" b="1" u="sng" dirty="0"/>
              <a:t> </a:t>
            </a:r>
            <a:r>
              <a:rPr lang="en-US" sz="2000" b="1" u="sng" dirty="0" err="1"/>
              <a:t>jedne</a:t>
            </a:r>
            <a:r>
              <a:rPr lang="en-US" sz="2000" b="1" u="sng" dirty="0"/>
              <a:t> </a:t>
            </a:r>
            <a:r>
              <a:rPr lang="en-US" sz="2000" b="1" u="sng" dirty="0" err="1"/>
              <a:t>riječi</a:t>
            </a:r>
            <a:r>
              <a:rPr lang="en-US" sz="2000" b="1" u="sng" dirty="0"/>
              <a:t>: </a:t>
            </a:r>
            <a:endParaRPr lang="en-US" sz="2000" u="sng" dirty="0"/>
          </a:p>
          <a:p>
            <a:r>
              <a:rPr lang="en-US" sz="2000" b="1" dirty="0"/>
              <a:t>Volvo </a:t>
            </a:r>
            <a:r>
              <a:rPr lang="en-US" sz="2000" dirty="0" err="1"/>
              <a:t>sigurnost</a:t>
            </a:r>
            <a:r>
              <a:rPr lang="en-US" sz="2000" dirty="0"/>
              <a:t>, </a:t>
            </a:r>
            <a:endParaRPr lang="en-US" sz="2000" dirty="0"/>
          </a:p>
          <a:p>
            <a:r>
              <a:rPr lang="en-US" sz="2000" b="1" dirty="0"/>
              <a:t>BMW </a:t>
            </a:r>
            <a:r>
              <a:rPr lang="en-US" sz="2000" dirty="0" err="1"/>
              <a:t>sportski</a:t>
            </a:r>
            <a:r>
              <a:rPr lang="en-US" sz="2000" dirty="0"/>
              <a:t> duh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vrhunske</a:t>
            </a:r>
            <a:r>
              <a:rPr lang="en-US" sz="2000" dirty="0"/>
              <a:t> </a:t>
            </a:r>
            <a:r>
              <a:rPr lang="en-US" sz="2000" dirty="0" err="1"/>
              <a:t>performanse</a:t>
            </a:r>
            <a:r>
              <a:rPr lang="en-US" sz="2000" dirty="0"/>
              <a:t>, </a:t>
            </a:r>
            <a:endParaRPr lang="en-US" sz="2000" dirty="0"/>
          </a:p>
          <a:p>
            <a:r>
              <a:rPr lang="en-US" sz="2000" b="1" dirty="0"/>
              <a:t>Mercedes </a:t>
            </a:r>
            <a:r>
              <a:rPr lang="en-US" sz="2000" dirty="0" err="1"/>
              <a:t>luksuz</a:t>
            </a:r>
            <a:r>
              <a:rPr lang="en-US" sz="2000" dirty="0"/>
              <a:t>, </a:t>
            </a:r>
            <a:endParaRPr lang="en-US" sz="2000" dirty="0"/>
          </a:p>
          <a:p>
            <a:r>
              <a:rPr lang="en-US" sz="2000" b="1" dirty="0"/>
              <a:t>Porsche </a:t>
            </a:r>
            <a:r>
              <a:rPr lang="en-US" sz="2000" dirty="0" err="1"/>
              <a:t>najbolji</a:t>
            </a:r>
            <a:r>
              <a:rPr lang="en-US" sz="2000" dirty="0"/>
              <a:t> </a:t>
            </a:r>
            <a:r>
              <a:rPr lang="en-US" sz="2000" dirty="0" err="1"/>
              <a:t>mali</a:t>
            </a:r>
            <a:r>
              <a:rPr lang="en-US" sz="2000" dirty="0"/>
              <a:t> </a:t>
            </a:r>
            <a:r>
              <a:rPr lang="en-US" sz="2000" dirty="0" err="1"/>
              <a:t>sportski</a:t>
            </a:r>
            <a:r>
              <a:rPr lang="en-US" sz="2000" dirty="0"/>
              <a:t> </a:t>
            </a:r>
            <a:r>
              <a:rPr lang="en-US" sz="2000" dirty="0" err="1"/>
              <a:t>automobil</a:t>
            </a:r>
            <a:r>
              <a:rPr lang="en-US" sz="2000" dirty="0"/>
              <a:t>.</a:t>
            </a:r>
            <a:endParaRPr lang="en-US" sz="2000" dirty="0"/>
          </a:p>
          <a:p>
            <a:r>
              <a:rPr lang="en-US" sz="2000" dirty="0"/>
              <a:t>Volvo u </a:t>
            </a:r>
            <a:r>
              <a:rPr lang="en-US" sz="2000" dirty="0" err="1"/>
              <a:t>Americi</a:t>
            </a:r>
            <a:r>
              <a:rPr lang="en-US" sz="2000" dirty="0"/>
              <a:t> </a:t>
            </a:r>
            <a:r>
              <a:rPr lang="en-US" sz="2000" dirty="0" err="1"/>
              <a:t>označava</a:t>
            </a:r>
            <a:r>
              <a:rPr lang="en-US" sz="2000" dirty="0"/>
              <a:t> «</a:t>
            </a:r>
            <a:r>
              <a:rPr lang="en-US" sz="2000" dirty="0" err="1"/>
              <a:t>siguran</a:t>
            </a:r>
            <a:r>
              <a:rPr lang="en-US" sz="2000" dirty="0"/>
              <a:t>», a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meksičkom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r>
              <a:rPr lang="en-US" sz="2000" dirty="0"/>
              <a:t> </a:t>
            </a:r>
            <a:r>
              <a:rPr lang="en-US" sz="2000" dirty="0" err="1"/>
              <a:t>predstavlja</a:t>
            </a:r>
            <a:r>
              <a:rPr lang="en-US" sz="2000" dirty="0"/>
              <a:t> «</a:t>
            </a:r>
            <a:r>
              <a:rPr lang="en-US" sz="2000" dirty="0" err="1"/>
              <a:t>trajan</a:t>
            </a:r>
            <a:r>
              <a:rPr lang="en-US" sz="2000" dirty="0"/>
              <a:t>» </a:t>
            </a:r>
            <a:r>
              <a:rPr lang="en-US" sz="2000" dirty="0" err="1"/>
              <a:t>automobil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ZUBNA PASTA – KALADONT</a:t>
            </a:r>
            <a:endParaRPr lang="en-US" sz="2000" dirty="0"/>
          </a:p>
          <a:p>
            <a:r>
              <a:rPr lang="en-US" sz="2000" dirty="0"/>
              <a:t>VEGETA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en-US" sz="2000" b="1" dirty="0" err="1"/>
              <a:t>Mogu</a:t>
            </a:r>
            <a:r>
              <a:rPr lang="en-US" sz="2000" b="1" dirty="0"/>
              <a:t> </a:t>
            </a:r>
            <a:r>
              <a:rPr lang="en-US" sz="2000" b="1" dirty="0" err="1"/>
              <a:t>li</a:t>
            </a:r>
            <a:r>
              <a:rPr lang="en-US" sz="2000" b="1" dirty="0"/>
              <a:t> </a:t>
            </a:r>
            <a:r>
              <a:rPr lang="en-US" sz="2000" b="1" dirty="0" err="1"/>
              <a:t>ljudi</a:t>
            </a:r>
            <a:r>
              <a:rPr lang="en-US" sz="2000" b="1" dirty="0"/>
              <a:t> </a:t>
            </a:r>
            <a:r>
              <a:rPr lang="en-US" sz="2000" b="1" dirty="0" err="1"/>
              <a:t>biti</a:t>
            </a:r>
            <a:r>
              <a:rPr lang="en-US" sz="2000" b="1" dirty="0"/>
              <a:t> </a:t>
            </a:r>
            <a:r>
              <a:rPr lang="en-US" sz="2000" b="1" dirty="0" err="1"/>
              <a:t>lojalni</a:t>
            </a:r>
            <a:r>
              <a:rPr lang="en-US" sz="2000" b="1" dirty="0"/>
              <a:t> </a:t>
            </a:r>
            <a:r>
              <a:rPr lang="en-US" sz="2000" b="1" dirty="0" err="1"/>
              <a:t>određenoj</a:t>
            </a:r>
            <a:r>
              <a:rPr lang="en-US" sz="2000" b="1" dirty="0"/>
              <a:t> </a:t>
            </a:r>
            <a:r>
              <a:rPr lang="en-US" sz="2000" b="1" dirty="0" err="1"/>
              <a:t>marki</a:t>
            </a:r>
            <a:r>
              <a:rPr lang="en-US" sz="2000" b="1" dirty="0"/>
              <a:t>?</a:t>
            </a:r>
            <a:endParaRPr lang="en-US" sz="2000" dirty="0"/>
          </a:p>
          <a:p>
            <a:r>
              <a:rPr lang="en-US" sz="2000" dirty="0" err="1"/>
              <a:t>Motori</a:t>
            </a:r>
            <a:r>
              <a:rPr lang="en-US" sz="2000" dirty="0"/>
              <a:t> </a:t>
            </a:r>
            <a:r>
              <a:rPr lang="en-US" sz="2000" dirty="0" err="1"/>
              <a:t>Hearley</a:t>
            </a:r>
            <a:r>
              <a:rPr lang="en-US" sz="2000" dirty="0"/>
              <a:t> Davidson ne </a:t>
            </a:r>
            <a:r>
              <a:rPr lang="en-US" sz="2000" dirty="0" err="1">
                <a:sym typeface="+mn-ea"/>
              </a:rPr>
              <a:t>žele ni jedan drugi</a:t>
            </a:r>
            <a:r>
              <a:rPr lang="en-US" sz="2000" dirty="0"/>
              <a:t>,  </a:t>
            </a:r>
            <a:endParaRPr lang="en-US" sz="2000" dirty="0"/>
          </a:p>
          <a:p>
            <a:r>
              <a:rPr lang="en-US" sz="2000" dirty="0" err="1"/>
              <a:t>Apple </a:t>
            </a:r>
            <a:r>
              <a:rPr lang="en-US" sz="2000" dirty="0">
                <a:sym typeface="+mn-ea"/>
              </a:rPr>
              <a:t>ne </a:t>
            </a:r>
            <a:r>
              <a:rPr lang="en-US" sz="2000" dirty="0" err="1">
                <a:sym typeface="+mn-ea"/>
              </a:rPr>
              <a:t>žele</a:t>
            </a:r>
            <a:r>
              <a:rPr lang="en-US" sz="2000" dirty="0">
                <a:sym typeface="+mn-ea"/>
              </a:rPr>
              <a:t> </a:t>
            </a:r>
            <a:r>
              <a:rPr lang="en-US" sz="2000" dirty="0" err="1">
                <a:sym typeface="+mn-ea"/>
              </a:rPr>
              <a:t>preći</a:t>
            </a:r>
            <a:r>
              <a:rPr lang="en-US" sz="2000" dirty="0">
                <a:sym typeface="+mn-ea"/>
              </a:rPr>
              <a:t> </a:t>
            </a:r>
            <a:r>
              <a:rPr lang="en-US" sz="2000" dirty="0" err="1">
                <a:sym typeface="+mn-ea"/>
              </a:rPr>
              <a:t>na</a:t>
            </a:r>
            <a:r>
              <a:rPr lang="en-US" sz="2000" dirty="0"/>
              <a:t> </a:t>
            </a:r>
            <a:r>
              <a:rPr lang="en-US" sz="2000" dirty="0" err="1"/>
              <a:t>Microsoft</a:t>
            </a:r>
            <a:r>
              <a:rPr lang="en-US" sz="2000" dirty="0"/>
              <a:t>, </a:t>
            </a:r>
            <a:endParaRPr lang="en-US" sz="2000" dirty="0"/>
          </a:p>
          <a:p>
            <a:r>
              <a:rPr lang="en-US" sz="2000" dirty="0"/>
              <a:t>BMW- ne </a:t>
            </a:r>
            <a:r>
              <a:rPr lang="en-US" sz="2000" dirty="0" err="1"/>
              <a:t>žele</a:t>
            </a:r>
            <a:r>
              <a:rPr lang="en-US" sz="2000" dirty="0"/>
              <a:t> </a:t>
            </a:r>
            <a:r>
              <a:rPr lang="en-US" sz="2000" dirty="0" err="1"/>
              <a:t>preći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Mercedes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229600" cy="3892376"/>
          </a:xfrm>
        </p:spPr>
        <p:txBody>
          <a:bodyPr>
            <a:normAutofit/>
          </a:bodyPr>
          <a:lstStyle/>
          <a:p>
            <a:r>
              <a:rPr lang="en-US" sz="2000" b="1" u="sng" dirty="0" err="1"/>
              <a:t>Definicija</a:t>
            </a:r>
            <a:r>
              <a:rPr lang="en-US" sz="2000" dirty="0"/>
              <a:t>–“</a:t>
            </a:r>
            <a:r>
              <a:rPr lang="en-US" sz="2000" dirty="0" err="1"/>
              <a:t>smještanje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jasno</a:t>
            </a:r>
            <a:r>
              <a:rPr lang="en-US" sz="2000" dirty="0"/>
              <a:t>, </a:t>
            </a:r>
            <a:r>
              <a:rPr lang="en-US" sz="2000" dirty="0" err="1"/>
              <a:t>zasebno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poželjno</a:t>
            </a:r>
            <a:r>
              <a:rPr lang="en-US" sz="2000" dirty="0"/>
              <a:t> </a:t>
            </a:r>
            <a:r>
              <a:rPr lang="en-US" sz="2000" dirty="0" err="1"/>
              <a:t>mjesto</a:t>
            </a:r>
            <a:r>
              <a:rPr lang="en-US" sz="2000" dirty="0"/>
              <a:t> u </a:t>
            </a:r>
            <a:r>
              <a:rPr lang="en-US" sz="2000" dirty="0" err="1"/>
              <a:t>odnosu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konkurentske</a:t>
            </a:r>
            <a:r>
              <a:rPr lang="en-US" sz="2000" dirty="0"/>
              <a:t> </a:t>
            </a:r>
            <a:r>
              <a:rPr lang="en-US" sz="2000" dirty="0" err="1"/>
              <a:t>proizvode</a:t>
            </a:r>
            <a:r>
              <a:rPr lang="en-US" sz="2000" dirty="0"/>
              <a:t> u </a:t>
            </a:r>
            <a:r>
              <a:rPr lang="en-US" sz="2000" dirty="0" err="1"/>
              <a:t>umovima</a:t>
            </a:r>
            <a:r>
              <a:rPr lang="en-US" sz="2000" dirty="0"/>
              <a:t> </a:t>
            </a:r>
            <a:r>
              <a:rPr lang="en-US" sz="2000" dirty="0" err="1"/>
              <a:t>ciljnih</a:t>
            </a:r>
            <a:r>
              <a:rPr lang="en-US" sz="2000" dirty="0"/>
              <a:t> </a:t>
            </a:r>
            <a:r>
              <a:rPr lang="en-US" sz="2000" dirty="0" err="1"/>
              <a:t>potroša</a:t>
            </a:r>
            <a:r>
              <a:rPr lang="sr-Latn-CS" sz="2000" dirty="0"/>
              <a:t>č</a:t>
            </a:r>
            <a:r>
              <a:rPr lang="en-US" sz="2000" dirty="0"/>
              <a:t>a”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en-US" sz="2000" dirty="0" err="1"/>
              <a:t>Strategijom</a:t>
            </a:r>
            <a:r>
              <a:rPr lang="en-US" sz="2000" dirty="0"/>
              <a:t> </a:t>
            </a:r>
            <a:r>
              <a:rPr lang="en-US" sz="2000" dirty="0" err="1"/>
              <a:t>pozicioniranja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</a:t>
            </a:r>
            <a:r>
              <a:rPr lang="en-US" sz="2000" dirty="0" err="1"/>
              <a:t>kreira</a:t>
            </a:r>
            <a:r>
              <a:rPr lang="en-US" sz="2000" dirty="0"/>
              <a:t> se </a:t>
            </a:r>
            <a:r>
              <a:rPr lang="en-US" sz="2000" b="1" dirty="0" err="1"/>
              <a:t>pozicija</a:t>
            </a:r>
            <a:r>
              <a:rPr lang="en-US" sz="2000" b="1" dirty="0"/>
              <a:t> </a:t>
            </a:r>
            <a:r>
              <a:rPr lang="en-US" sz="2000" b="1" dirty="0" err="1"/>
              <a:t>kompanije</a:t>
            </a:r>
            <a:r>
              <a:rPr lang="en-US" sz="2000" b="1" dirty="0"/>
              <a:t> u </a:t>
            </a:r>
            <a:r>
              <a:rPr lang="en-US" sz="2000" b="1" dirty="0" err="1"/>
              <a:t>mislima</a:t>
            </a:r>
            <a:r>
              <a:rPr lang="en-US" sz="2000" b="1" dirty="0"/>
              <a:t> </a:t>
            </a:r>
            <a:r>
              <a:rPr lang="en-US" sz="2000" b="1" dirty="0" err="1"/>
              <a:t>potrošača</a:t>
            </a:r>
            <a:r>
              <a:rPr lang="en-US" sz="2000" b="1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229600" cy="3892376"/>
          </a:xfrm>
        </p:spPr>
        <p:txBody>
          <a:bodyPr>
            <a:normAutofit/>
          </a:bodyPr>
          <a:lstStyle/>
          <a:p>
            <a:r>
              <a:rPr lang="en-US" sz="2000" b="1" dirty="0" err="1"/>
              <a:t>Primjer</a:t>
            </a:r>
            <a:r>
              <a:rPr lang="en-US" sz="2000" b="1" dirty="0"/>
              <a:t> </a:t>
            </a:r>
            <a:r>
              <a:rPr lang="en-US" sz="2000" b="1" dirty="0" err="1"/>
              <a:t>oglašavanje</a:t>
            </a:r>
            <a:r>
              <a:rPr lang="en-US" sz="2000" b="1" dirty="0"/>
              <a:t> </a:t>
            </a:r>
            <a:r>
              <a:rPr lang="en-US" sz="2000" b="1" dirty="0" err="1"/>
              <a:t>piva</a:t>
            </a:r>
            <a:r>
              <a:rPr lang="en-US" sz="2000" b="1" dirty="0"/>
              <a:t> – Beck`s</a:t>
            </a:r>
            <a:endParaRPr lang="en-US" sz="2000" dirty="0"/>
          </a:p>
          <a:p>
            <a:r>
              <a:rPr lang="en-US" sz="2000" dirty="0"/>
              <a:t>(“</a:t>
            </a:r>
            <a:r>
              <a:rPr lang="en-US" sz="2000" dirty="0" err="1"/>
              <a:t>Probali</a:t>
            </a:r>
            <a:r>
              <a:rPr lang="en-US" sz="2000" dirty="0"/>
              <a:t> </a:t>
            </a:r>
            <a:r>
              <a:rPr lang="en-US" sz="2000" dirty="0" err="1"/>
              <a:t>ste</a:t>
            </a:r>
            <a:r>
              <a:rPr lang="en-US" sz="2000" dirty="0"/>
              <a:t> </a:t>
            </a:r>
            <a:r>
              <a:rPr lang="en-US" sz="2000" dirty="0" err="1"/>
              <a:t>njemačko</a:t>
            </a:r>
            <a:r>
              <a:rPr lang="en-US" sz="2000" dirty="0"/>
              <a:t> </a:t>
            </a:r>
            <a:r>
              <a:rPr lang="en-US" sz="2000" dirty="0" err="1"/>
              <a:t>pivo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je </a:t>
            </a:r>
            <a:r>
              <a:rPr lang="en-US" sz="2000" dirty="0" err="1"/>
              <a:t>najpopularnije</a:t>
            </a:r>
            <a:r>
              <a:rPr lang="en-US" sz="2000" dirty="0"/>
              <a:t> u </a:t>
            </a:r>
            <a:r>
              <a:rPr lang="en-US" sz="2000" dirty="0" err="1"/>
              <a:t>Americi</a:t>
            </a:r>
            <a:r>
              <a:rPr lang="en-US" sz="2000" dirty="0"/>
              <a:t>. Sad </a:t>
            </a:r>
            <a:r>
              <a:rPr lang="en-US" sz="2000" dirty="0" err="1"/>
              <a:t>probajte</a:t>
            </a:r>
            <a:r>
              <a:rPr lang="en-US" sz="2000" dirty="0"/>
              <a:t> </a:t>
            </a:r>
            <a:r>
              <a:rPr lang="en-US" sz="2000" dirty="0" err="1"/>
              <a:t>njemačko</a:t>
            </a:r>
            <a:r>
              <a:rPr lang="en-US" sz="2000" dirty="0"/>
              <a:t> </a:t>
            </a:r>
            <a:r>
              <a:rPr lang="en-US" sz="2000" dirty="0" err="1"/>
              <a:t>pivo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je </a:t>
            </a:r>
            <a:r>
              <a:rPr lang="en-US" sz="2000" dirty="0" err="1"/>
              <a:t>najpopularnije</a:t>
            </a:r>
            <a:r>
              <a:rPr lang="en-US" sz="2000" dirty="0"/>
              <a:t> u </a:t>
            </a:r>
            <a:r>
              <a:rPr lang="en-US" sz="2000" dirty="0" err="1"/>
              <a:t>Njemačkoj</a:t>
            </a:r>
            <a:r>
              <a:rPr lang="en-US" sz="2000" dirty="0"/>
              <a:t>.”). Beck’s </a:t>
            </a:r>
            <a:r>
              <a:rPr lang="en-US" sz="2000" dirty="0" err="1"/>
              <a:t>uspio</a:t>
            </a:r>
            <a:r>
              <a:rPr lang="en-US" sz="2000" dirty="0"/>
              <a:t> </a:t>
            </a:r>
            <a:r>
              <a:rPr lang="en-US" sz="2000" dirty="0" err="1"/>
              <a:t>uspješno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se </a:t>
            </a:r>
            <a:r>
              <a:rPr lang="en-US" sz="2000" dirty="0" err="1"/>
              <a:t>pozicionira</a:t>
            </a:r>
            <a:r>
              <a:rPr lang="en-US" sz="2000" dirty="0"/>
              <a:t> </a:t>
            </a:r>
            <a:r>
              <a:rPr lang="en-US" sz="2000" dirty="0" err="1"/>
              <a:t>nasuprot</a:t>
            </a:r>
            <a:r>
              <a:rPr lang="en-US" sz="2000" dirty="0"/>
              <a:t> Lowenbrau.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en-US" sz="2000" b="1" dirty="0" err="1"/>
              <a:t>Proizvo</a:t>
            </a:r>
            <a:r>
              <a:rPr lang="sr-Latn-CS" sz="2000" b="1" dirty="0"/>
              <a:t>đač deterdženta pozicionira svoje proizvode</a:t>
            </a:r>
            <a:endParaRPr lang="en-US" sz="2000" dirty="0"/>
          </a:p>
          <a:p>
            <a:r>
              <a:rPr lang="en-US" sz="2000" dirty="0"/>
              <a:t>Tide </a:t>
            </a:r>
            <a:r>
              <a:rPr lang="en-US" sz="2000" dirty="0" err="1"/>
              <a:t>odjeću</a:t>
            </a:r>
            <a:r>
              <a:rPr lang="en-US" sz="2000" dirty="0"/>
              <a:t> </a:t>
            </a:r>
            <a:r>
              <a:rPr lang="en-US" sz="2000" dirty="0" err="1"/>
              <a:t>čini</a:t>
            </a:r>
            <a:r>
              <a:rPr lang="en-US" sz="2000" dirty="0"/>
              <a:t> "</a:t>
            </a:r>
            <a:r>
              <a:rPr lang="en-US" sz="2000" dirty="0" err="1"/>
              <a:t>bijelom</a:t>
            </a:r>
            <a:r>
              <a:rPr lang="en-US" sz="2000" dirty="0"/>
              <a:t>.", Cheer </a:t>
            </a:r>
            <a:r>
              <a:rPr lang="en-US" sz="2000" dirty="0" err="1"/>
              <a:t>odjeću</a:t>
            </a:r>
            <a:r>
              <a:rPr lang="en-US" sz="2000" dirty="0"/>
              <a:t> </a:t>
            </a:r>
            <a:r>
              <a:rPr lang="en-US" sz="2000" dirty="0" err="1"/>
              <a:t>čini</a:t>
            </a:r>
            <a:r>
              <a:rPr lang="en-US" sz="2000" dirty="0"/>
              <a:t> "</a:t>
            </a:r>
            <a:r>
              <a:rPr lang="en-US" sz="2000" dirty="0" err="1"/>
              <a:t>bjeljom</a:t>
            </a:r>
            <a:r>
              <a:rPr lang="en-US" sz="2000" dirty="0"/>
              <a:t> </a:t>
            </a:r>
            <a:r>
              <a:rPr lang="en-US" sz="2000" dirty="0" err="1"/>
              <a:t>od</a:t>
            </a:r>
            <a:r>
              <a:rPr lang="en-US" sz="2000" dirty="0"/>
              <a:t> </a:t>
            </a:r>
            <a:r>
              <a:rPr lang="en-US" sz="2000" dirty="0" err="1"/>
              <a:t>bjele</a:t>
            </a:r>
            <a:r>
              <a:rPr lang="en-US" sz="2000" dirty="0"/>
              <a:t>.", a Bold </a:t>
            </a:r>
            <a:r>
              <a:rPr lang="en-US" sz="2000" dirty="0" err="1"/>
              <a:t>odjeću</a:t>
            </a:r>
            <a:r>
              <a:rPr lang="en-US" sz="2000" dirty="0"/>
              <a:t> </a:t>
            </a:r>
            <a:r>
              <a:rPr lang="en-US" sz="2000" dirty="0" err="1"/>
              <a:t>čini</a:t>
            </a:r>
            <a:r>
              <a:rPr lang="en-US" sz="2000" dirty="0"/>
              <a:t> "</a:t>
            </a:r>
            <a:r>
              <a:rPr lang="en-US" sz="2000" dirty="0" err="1"/>
              <a:t>svijetlom</a:t>
            </a:r>
            <a:r>
              <a:rPr lang="en-US" sz="2000" dirty="0"/>
              <a:t>".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229600" cy="389237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000" dirty="0"/>
          </a:p>
          <a:p>
            <a:r>
              <a:rPr lang="en-US" sz="2000" dirty="0"/>
              <a:t>Marlboro se </a:t>
            </a:r>
            <a:r>
              <a:rPr lang="en-US" sz="2000" dirty="0" err="1"/>
              <a:t>smatrao</a:t>
            </a:r>
            <a:r>
              <a:rPr lang="en-US" sz="2000" dirty="0"/>
              <a:t> </a:t>
            </a:r>
            <a:r>
              <a:rPr lang="en-US" sz="2000" dirty="0" err="1"/>
              <a:t>ženskim</a:t>
            </a:r>
            <a:r>
              <a:rPr lang="en-US" sz="2000" dirty="0"/>
              <a:t> </a:t>
            </a:r>
            <a:r>
              <a:rPr lang="en-US" sz="2000" dirty="0" err="1"/>
              <a:t>cigaretama</a:t>
            </a:r>
            <a:r>
              <a:rPr lang="en-US" sz="2000" dirty="0"/>
              <a:t>, </a:t>
            </a:r>
            <a:r>
              <a:rPr lang="en-US" sz="2000" dirty="0" err="1"/>
              <a:t>nakon</a:t>
            </a:r>
            <a:r>
              <a:rPr lang="en-US" sz="2000" dirty="0"/>
              <a:t> </a:t>
            </a:r>
            <a:r>
              <a:rPr lang="en-US" sz="2000" dirty="0" err="1"/>
              <a:t>predstavljanja</a:t>
            </a:r>
            <a:r>
              <a:rPr lang="en-US" sz="2000" dirty="0"/>
              <a:t> </a:t>
            </a:r>
            <a:r>
              <a:rPr lang="en-US" sz="2000" b="1" dirty="0"/>
              <a:t>Marlboro Man</a:t>
            </a:r>
            <a:r>
              <a:rPr lang="en-US" sz="2000" dirty="0"/>
              <a:t>-a (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će</a:t>
            </a:r>
            <a:r>
              <a:rPr lang="en-US" sz="2000" dirty="0"/>
              <a:t> </a:t>
            </a:r>
            <a:r>
              <a:rPr lang="en-US" sz="2000" dirty="0" err="1"/>
              <a:t>dugo</a:t>
            </a:r>
            <a:r>
              <a:rPr lang="en-US" sz="2000" dirty="0"/>
              <a:t> </a:t>
            </a:r>
            <a:r>
              <a:rPr lang="en-US" sz="2000" dirty="0" err="1"/>
              <a:t>godina</a:t>
            </a:r>
            <a:r>
              <a:rPr lang="en-US" sz="2000" dirty="0"/>
              <a:t> </a:t>
            </a:r>
            <a:r>
              <a:rPr lang="en-US" sz="2000" dirty="0" err="1"/>
              <a:t>ostati</a:t>
            </a:r>
            <a:r>
              <a:rPr lang="en-US" sz="2000" dirty="0"/>
              <a:t> </a:t>
            </a:r>
            <a:r>
              <a:rPr lang="en-US" sz="2000" dirty="0" err="1"/>
              <a:t>simbol</a:t>
            </a:r>
            <a:r>
              <a:rPr lang="en-US" sz="2000" dirty="0"/>
              <a:t> </a:t>
            </a:r>
            <a:r>
              <a:rPr lang="en-US" sz="2000" dirty="0" err="1"/>
              <a:t>prepoznavanja</a:t>
            </a:r>
            <a:r>
              <a:rPr lang="en-US" sz="2000" dirty="0"/>
              <a:t>) do </a:t>
            </a:r>
            <a:r>
              <a:rPr lang="en-US" sz="2000" dirty="0" err="1"/>
              <a:t>danas</a:t>
            </a:r>
            <a:r>
              <a:rPr lang="en-US" sz="2000" dirty="0"/>
              <a:t> </a:t>
            </a:r>
            <a:r>
              <a:rPr lang="en-US" sz="2000" dirty="0" err="1"/>
              <a:t>predstavlja</a:t>
            </a:r>
            <a:r>
              <a:rPr lang="en-US" sz="2000" dirty="0"/>
              <a:t> </a:t>
            </a:r>
            <a:r>
              <a:rPr lang="en-US" sz="2000" dirty="0" err="1"/>
              <a:t>brend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preferiraju</a:t>
            </a:r>
            <a:r>
              <a:rPr lang="en-US" sz="2000" dirty="0"/>
              <a:t> </a:t>
            </a:r>
            <a:r>
              <a:rPr lang="en-US" sz="2000" dirty="0" err="1"/>
              <a:t>muškarci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229600" cy="3892376"/>
          </a:xfrm>
        </p:spPr>
        <p:txBody>
          <a:bodyPr>
            <a:normAutofit/>
          </a:bodyPr>
          <a:lstStyle/>
          <a:p>
            <a:r>
              <a:rPr lang="en-US" sz="2000" b="1" dirty="0"/>
              <a:t>Apple </a:t>
            </a:r>
            <a:r>
              <a:rPr lang="en-US" sz="2000" dirty="0" err="1"/>
              <a:t>inovativno</a:t>
            </a:r>
            <a:r>
              <a:rPr lang="en-US" sz="2000" dirty="0"/>
              <a:t>, </a:t>
            </a:r>
            <a:r>
              <a:rPr lang="en-US" sz="2000" dirty="0" err="1"/>
              <a:t>funkcionalno</a:t>
            </a:r>
            <a:r>
              <a:rPr lang="en-US" sz="2000" dirty="0"/>
              <a:t>, </a:t>
            </a:r>
            <a:r>
              <a:rPr lang="en-US" sz="2000" dirty="0" err="1"/>
              <a:t>elegantno</a:t>
            </a:r>
            <a:r>
              <a:rPr lang="en-US" sz="2000" dirty="0"/>
              <a:t>, </a:t>
            </a:r>
            <a:r>
              <a:rPr lang="en-US" sz="2000" dirty="0" err="1"/>
              <a:t>dizajnerski</a:t>
            </a:r>
            <a:r>
              <a:rPr lang="en-US" sz="2000" dirty="0"/>
              <a:t>, </a:t>
            </a:r>
            <a:r>
              <a:rPr lang="en-US" sz="2000" dirty="0" err="1"/>
              <a:t>kreativno</a:t>
            </a:r>
            <a:r>
              <a:rPr lang="en-US" sz="2000" dirty="0"/>
              <a:t>, Steve Jobs</a:t>
            </a:r>
            <a:endParaRPr lang="en-US" sz="2000" dirty="0"/>
          </a:p>
          <a:p>
            <a:r>
              <a:rPr lang="en-US" sz="2000" dirty="0" err="1"/>
              <a:t>Nakon</a:t>
            </a:r>
            <a:r>
              <a:rPr lang="en-US" sz="2000" dirty="0"/>
              <a:t> </a:t>
            </a:r>
            <a:r>
              <a:rPr lang="en-US" sz="2000" dirty="0" err="1"/>
              <a:t>povratka</a:t>
            </a:r>
            <a:r>
              <a:rPr lang="en-US" sz="2000" dirty="0"/>
              <a:t> u </a:t>
            </a:r>
            <a:r>
              <a:rPr lang="en-US" sz="2000" dirty="0" err="1"/>
              <a:t>svoju</a:t>
            </a:r>
            <a:r>
              <a:rPr lang="en-US" sz="2000" dirty="0"/>
              <a:t> </a:t>
            </a:r>
            <a:r>
              <a:rPr lang="en-US" sz="2000" dirty="0" err="1"/>
              <a:t>kompaniju</a:t>
            </a:r>
            <a:r>
              <a:rPr lang="en-US" sz="2000" dirty="0"/>
              <a:t>, </a:t>
            </a:r>
            <a:r>
              <a:rPr lang="en-US" sz="2000" dirty="0" err="1"/>
              <a:t>Džobs</a:t>
            </a:r>
            <a:r>
              <a:rPr lang="en-US" sz="2000" dirty="0"/>
              <a:t> </a:t>
            </a:r>
            <a:r>
              <a:rPr lang="en-US" sz="2000" dirty="0" err="1"/>
              <a:t>radi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godišnju</a:t>
            </a:r>
            <a:r>
              <a:rPr lang="en-US" sz="2000" dirty="0"/>
              <a:t> </a:t>
            </a:r>
            <a:r>
              <a:rPr lang="en-US" sz="2000" dirty="0" err="1"/>
              <a:t>zaradu</a:t>
            </a:r>
            <a:r>
              <a:rPr lang="en-US" sz="2000" dirty="0"/>
              <a:t> od </a:t>
            </a:r>
            <a:r>
              <a:rPr lang="en-US" sz="2000" dirty="0" err="1"/>
              <a:t>svega</a:t>
            </a:r>
            <a:r>
              <a:rPr lang="en-US" sz="2000" dirty="0"/>
              <a:t> </a:t>
            </a:r>
            <a:r>
              <a:rPr lang="en-US" sz="2000" b="1" dirty="0" err="1"/>
              <a:t>jednog</a:t>
            </a:r>
            <a:r>
              <a:rPr lang="en-US" sz="2000" b="1" dirty="0"/>
              <a:t> </a:t>
            </a:r>
            <a:r>
              <a:rPr lang="en-US" sz="2000" b="1" dirty="0" err="1"/>
              <a:t>dolara</a:t>
            </a:r>
            <a:r>
              <a:rPr lang="en-US" sz="2000" dirty="0"/>
              <a:t>,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ga</a:t>
            </a:r>
            <a:r>
              <a:rPr lang="en-US" sz="2000" dirty="0"/>
              <a:t> je </a:t>
            </a:r>
            <a:r>
              <a:rPr lang="en-US" sz="2000" dirty="0" err="1"/>
              <a:t>svrstalo</a:t>
            </a:r>
            <a:r>
              <a:rPr lang="en-US" sz="2000" dirty="0"/>
              <a:t> u </a:t>
            </a:r>
            <a:r>
              <a:rPr lang="en-US" sz="2000" dirty="0" err="1"/>
              <a:t>Ginisovu</a:t>
            </a:r>
            <a:r>
              <a:rPr lang="en-US" sz="2000" dirty="0"/>
              <a:t> </a:t>
            </a:r>
            <a:r>
              <a:rPr lang="en-US" sz="2000" dirty="0" err="1"/>
              <a:t>knjigu</a:t>
            </a:r>
            <a:r>
              <a:rPr lang="en-US" sz="2000" dirty="0"/>
              <a:t> </a:t>
            </a:r>
            <a:r>
              <a:rPr lang="en-US" sz="2000" dirty="0" err="1"/>
              <a:t>rekorda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b="1" dirty="0"/>
              <a:t>“</a:t>
            </a:r>
            <a:r>
              <a:rPr lang="en-US" sz="2000" b="1" dirty="0" err="1"/>
              <a:t>najslabije</a:t>
            </a:r>
            <a:r>
              <a:rPr lang="en-US" sz="2000" b="1" dirty="0"/>
              <a:t> </a:t>
            </a:r>
            <a:r>
              <a:rPr lang="en-US" sz="2000" b="1" dirty="0" err="1"/>
              <a:t>plaćenog</a:t>
            </a:r>
            <a:r>
              <a:rPr lang="en-US" sz="2000" b="1" dirty="0"/>
              <a:t> </a:t>
            </a:r>
            <a:r>
              <a:rPr lang="en-US" sz="2000" b="1" dirty="0" err="1"/>
              <a:t>rukovodioca</a:t>
            </a:r>
            <a:r>
              <a:rPr lang="en-US" sz="2000" b="1" dirty="0"/>
              <a:t>”</a:t>
            </a:r>
            <a:r>
              <a:rPr lang="en-US" sz="2000" dirty="0"/>
              <a:t>. </a:t>
            </a:r>
            <a:endParaRPr lang="en-US" sz="2000" dirty="0"/>
          </a:p>
          <a:p>
            <a:r>
              <a:rPr lang="en-US" sz="2000" dirty="0" err="1"/>
              <a:t>Mada</a:t>
            </a:r>
            <a:r>
              <a:rPr lang="en-US" sz="2000" dirty="0"/>
              <a:t> se “</a:t>
            </a:r>
            <a:r>
              <a:rPr lang="en-US" sz="2000" dirty="0" err="1"/>
              <a:t>skromni</a:t>
            </a:r>
            <a:r>
              <a:rPr lang="en-US" sz="2000" dirty="0"/>
              <a:t>” </a:t>
            </a:r>
            <a:r>
              <a:rPr lang="en-US" sz="2000" dirty="0" err="1"/>
              <a:t>rukovodilac</a:t>
            </a:r>
            <a:r>
              <a:rPr lang="en-US" sz="2000" dirty="0"/>
              <a:t> </a:t>
            </a:r>
            <a:r>
              <a:rPr lang="en-US" sz="2000" dirty="0" err="1"/>
              <a:t>nije</a:t>
            </a:r>
            <a:r>
              <a:rPr lang="en-US" sz="2000" dirty="0"/>
              <a:t> </a:t>
            </a:r>
            <a:r>
              <a:rPr lang="en-US" sz="2000" dirty="0" err="1"/>
              <a:t>ustručavao</a:t>
            </a:r>
            <a:r>
              <a:rPr lang="en-US" sz="2000" dirty="0"/>
              <a:t> da </a:t>
            </a:r>
            <a:r>
              <a:rPr lang="en-US" sz="2000" dirty="0" err="1"/>
              <a:t>primi</a:t>
            </a:r>
            <a:r>
              <a:rPr lang="en-US" sz="2000" dirty="0"/>
              <a:t> </a:t>
            </a:r>
            <a:r>
              <a:rPr lang="en-US" sz="2000" dirty="0" err="1"/>
              <a:t>poklone</a:t>
            </a:r>
            <a:r>
              <a:rPr lang="en-US" sz="2000" dirty="0"/>
              <a:t> od </a:t>
            </a:r>
            <a:r>
              <a:rPr lang="en-US" sz="2000" dirty="0" err="1"/>
              <a:t>strane</a:t>
            </a:r>
            <a:r>
              <a:rPr lang="en-US" sz="2000" dirty="0"/>
              <a:t> </a:t>
            </a:r>
            <a:r>
              <a:rPr lang="en-US" sz="2000" dirty="0" err="1"/>
              <a:t>upravnog</a:t>
            </a:r>
            <a:r>
              <a:rPr lang="en-US" sz="2000" dirty="0"/>
              <a:t> </a:t>
            </a:r>
            <a:r>
              <a:rPr lang="en-US" sz="2000" dirty="0" err="1"/>
              <a:t>odbora</a:t>
            </a:r>
            <a:r>
              <a:rPr lang="en-US" sz="2000" dirty="0"/>
              <a:t>, </a:t>
            </a:r>
            <a:r>
              <a:rPr lang="en-US" sz="2000" dirty="0" err="1"/>
              <a:t>poput</a:t>
            </a:r>
            <a:r>
              <a:rPr lang="en-US" sz="2000" dirty="0"/>
              <a:t> 40 </a:t>
            </a:r>
            <a:r>
              <a:rPr lang="en-US" sz="2000" dirty="0" err="1"/>
              <a:t>miliona</a:t>
            </a:r>
            <a:r>
              <a:rPr lang="en-US" sz="2000" dirty="0"/>
              <a:t> </a:t>
            </a:r>
            <a:r>
              <a:rPr lang="en-US" sz="2000" dirty="0" err="1"/>
              <a:t>vrijednog</a:t>
            </a:r>
            <a:r>
              <a:rPr lang="en-US" sz="2000" dirty="0"/>
              <a:t> </a:t>
            </a:r>
            <a:r>
              <a:rPr lang="en-US" sz="2000" dirty="0" err="1"/>
              <a:t>aviona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dionice</a:t>
            </a:r>
            <a:r>
              <a:rPr lang="en-US" sz="2000" dirty="0"/>
              <a:t> </a:t>
            </a:r>
            <a:r>
              <a:rPr lang="en-US" sz="2000" dirty="0" err="1"/>
              <a:t>vrijedne</a:t>
            </a:r>
            <a:r>
              <a:rPr lang="en-US" sz="2000" dirty="0"/>
              <a:t> 30 </a:t>
            </a:r>
            <a:r>
              <a:rPr lang="en-US" sz="2000" dirty="0" err="1"/>
              <a:t>miliona</a:t>
            </a:r>
            <a:r>
              <a:rPr lang="en-US" sz="2000" dirty="0"/>
              <a:t> </a:t>
            </a:r>
            <a:r>
              <a:rPr lang="en-US" sz="2000" dirty="0" err="1"/>
              <a:t>dolara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err="1"/>
              <a:t>Facebook</a:t>
            </a:r>
            <a:r>
              <a:rPr lang="en-US" sz="2000" b="1" dirty="0"/>
              <a:t> </a:t>
            </a:r>
            <a:r>
              <a:rPr lang="en-US" sz="2000" dirty="0" err="1"/>
              <a:t>društveno</a:t>
            </a:r>
            <a:r>
              <a:rPr lang="en-US" sz="2000" dirty="0"/>
              <a:t>, </a:t>
            </a:r>
            <a:r>
              <a:rPr lang="en-US" sz="2000" dirty="0" err="1"/>
              <a:t>prijateljski</a:t>
            </a:r>
            <a:r>
              <a:rPr lang="en-US" sz="2000" dirty="0"/>
              <a:t>, </a:t>
            </a:r>
            <a:r>
              <a:rPr lang="en-US" sz="2000" dirty="0" err="1"/>
              <a:t>moderno</a:t>
            </a:r>
            <a:r>
              <a:rPr lang="en-US" sz="2000" dirty="0"/>
              <a:t>, </a:t>
            </a:r>
            <a:r>
              <a:rPr lang="en-US" sz="2000" dirty="0" err="1"/>
              <a:t>mladenačko</a:t>
            </a:r>
            <a:r>
              <a:rPr lang="en-US" sz="2000" dirty="0"/>
              <a:t>, </a:t>
            </a:r>
            <a:r>
              <a:rPr lang="en-US" sz="2000" dirty="0" err="1"/>
              <a:t>inovativno</a:t>
            </a:r>
            <a:r>
              <a:rPr lang="en-US" sz="2000" dirty="0"/>
              <a:t>, </a:t>
            </a:r>
            <a:r>
              <a:rPr lang="en-US" sz="2000" dirty="0" err="1"/>
              <a:t>plava</a:t>
            </a:r>
            <a:r>
              <a:rPr lang="en-US" sz="2000" dirty="0"/>
              <a:t> </a:t>
            </a:r>
            <a:r>
              <a:rPr lang="en-US" sz="2000" dirty="0" err="1"/>
              <a:t>boja</a:t>
            </a:r>
            <a:endParaRPr lang="en-US" sz="2000" dirty="0"/>
          </a:p>
          <a:p>
            <a:r>
              <a:rPr lang="en-US" sz="2000" b="1" dirty="0"/>
              <a:t>Coca-Cola </a:t>
            </a:r>
            <a:r>
              <a:rPr lang="en-US" sz="2000" dirty="0" err="1"/>
              <a:t>sreća</a:t>
            </a:r>
            <a:r>
              <a:rPr lang="en-US" sz="2000" dirty="0"/>
              <a:t>, </a:t>
            </a:r>
            <a:r>
              <a:rPr lang="en-US" sz="2000" dirty="0" err="1"/>
              <a:t>radost</a:t>
            </a:r>
            <a:r>
              <a:rPr lang="en-US" sz="2000" dirty="0"/>
              <a:t>, </a:t>
            </a:r>
            <a:r>
              <a:rPr lang="en-US" sz="2000" dirty="0" err="1"/>
              <a:t>Amerika</a:t>
            </a:r>
            <a:r>
              <a:rPr lang="en-US" sz="2000" dirty="0"/>
              <a:t>, </a:t>
            </a:r>
            <a:r>
              <a:rPr lang="en-US" sz="2000" dirty="0" err="1"/>
              <a:t>crvena</a:t>
            </a:r>
            <a:r>
              <a:rPr lang="en-US" sz="2000" dirty="0"/>
              <a:t> </a:t>
            </a:r>
            <a:r>
              <a:rPr lang="en-US" sz="2000" dirty="0" err="1"/>
              <a:t>boja</a:t>
            </a:r>
            <a:r>
              <a:rPr lang="en-US" sz="2000" dirty="0"/>
              <a:t>, </a:t>
            </a:r>
            <a:r>
              <a:rPr lang="en-US" sz="2000" dirty="0" err="1"/>
              <a:t>uzbuđenje</a:t>
            </a:r>
            <a:r>
              <a:rPr lang="en-US" sz="2000" dirty="0"/>
              <a:t>, </a:t>
            </a:r>
            <a:r>
              <a:rPr lang="en-US" sz="2000" dirty="0" err="1"/>
              <a:t>muzika</a:t>
            </a:r>
            <a:r>
              <a:rPr lang="en-US" sz="2000" dirty="0"/>
              <a:t>, </a:t>
            </a:r>
            <a:r>
              <a:rPr lang="en-US" sz="2000" dirty="0" err="1"/>
              <a:t>moderno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	</a:t>
            </a:r>
            <a:r>
              <a:rPr lang="en-US" sz="2000" dirty="0" err="1"/>
              <a:t>Smatra</a:t>
            </a:r>
            <a:r>
              <a:rPr lang="en-US" sz="2000" dirty="0"/>
              <a:t> se </a:t>
            </a:r>
            <a:r>
              <a:rPr lang="en-US" sz="2000" dirty="0" err="1"/>
              <a:t>da</a:t>
            </a:r>
            <a:r>
              <a:rPr lang="en-US" sz="2000" dirty="0"/>
              <a:t> je </a:t>
            </a:r>
            <a:r>
              <a:rPr lang="en-US" sz="2000" dirty="0" err="1"/>
              <a:t>vrednost</a:t>
            </a:r>
            <a:r>
              <a:rPr lang="en-US" sz="2000" dirty="0"/>
              <a:t> Coca Cola brand-a </a:t>
            </a:r>
            <a:r>
              <a:rPr lang="en-US" sz="2000" dirty="0" err="1"/>
              <a:t>osamdesetak</a:t>
            </a:r>
            <a:r>
              <a:rPr lang="en-US" sz="2000" dirty="0"/>
              <a:t> </a:t>
            </a:r>
            <a:r>
              <a:rPr lang="en-US" sz="2000" dirty="0" err="1"/>
              <a:t>milijardi</a:t>
            </a:r>
            <a:r>
              <a:rPr lang="en-US" sz="2000" dirty="0"/>
              <a:t> </a:t>
            </a:r>
            <a:r>
              <a:rPr lang="en-US" sz="2000" dirty="0" err="1"/>
              <a:t>dolara</a:t>
            </a:r>
            <a:r>
              <a:rPr lang="en-US" sz="2000" dirty="0"/>
              <a:t>, </a:t>
            </a:r>
            <a:r>
              <a:rPr lang="en-US" sz="2000" dirty="0" err="1"/>
              <a:t>i</a:t>
            </a:r>
            <a:r>
              <a:rPr lang="en-US" sz="2000" dirty="0"/>
              <a:t> to </a:t>
            </a:r>
            <a:r>
              <a:rPr lang="en-US" sz="2000" dirty="0" err="1"/>
              <a:t>samo</a:t>
            </a:r>
            <a:r>
              <a:rPr lang="en-US" sz="2000" dirty="0"/>
              <a:t> </a:t>
            </a:r>
            <a:r>
              <a:rPr lang="en-US" sz="2000" dirty="0" err="1"/>
              <a:t>imena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579296" cy="3892376"/>
          </a:xfrm>
        </p:spPr>
        <p:txBody>
          <a:bodyPr>
            <a:normAutofit/>
          </a:bodyPr>
          <a:lstStyle/>
          <a:p>
            <a:r>
              <a:rPr lang="en-US" sz="2000" dirty="0" err="1"/>
              <a:t>Pozicioniranjem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u </a:t>
            </a:r>
            <a:r>
              <a:rPr lang="en-US" sz="2000" dirty="0" err="1"/>
              <a:t>mislima</a:t>
            </a:r>
            <a:r>
              <a:rPr lang="en-US" sz="2000" dirty="0"/>
              <a:t> </a:t>
            </a:r>
            <a:r>
              <a:rPr lang="en-US" sz="2000" dirty="0" err="1"/>
              <a:t>potrošača</a:t>
            </a:r>
            <a:r>
              <a:rPr lang="en-US" sz="2000" dirty="0"/>
              <a:t>, </a:t>
            </a:r>
            <a:r>
              <a:rPr lang="en-US" sz="2000" b="1" dirty="0" err="1"/>
              <a:t>eliminišu</a:t>
            </a:r>
            <a:r>
              <a:rPr lang="en-US" sz="2000" b="1" dirty="0"/>
              <a:t> se </a:t>
            </a:r>
            <a:r>
              <a:rPr lang="en-US" sz="2000" b="1" dirty="0" err="1"/>
              <a:t>konkurenti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en-US" sz="2000" dirty="0" err="1"/>
              <a:t>Proizvoda</a:t>
            </a:r>
            <a:r>
              <a:rPr lang="en-US" sz="2000" dirty="0"/>
              <a:t> je </a:t>
            </a:r>
            <a:r>
              <a:rPr lang="en-US" sz="2000" dirty="0" err="1"/>
              <a:t>puno</a:t>
            </a:r>
            <a:r>
              <a:rPr lang="en-US" sz="2000" dirty="0"/>
              <a:t>, a </a:t>
            </a:r>
            <a:r>
              <a:rPr lang="en-US" sz="2000" dirty="0" err="1"/>
              <a:t>svi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vrlo</a:t>
            </a:r>
            <a:r>
              <a:rPr lang="en-US" sz="2000" dirty="0"/>
              <a:t> </a:t>
            </a:r>
            <a:r>
              <a:rPr lang="en-US" sz="2000" dirty="0" err="1"/>
              <a:t>slični</a:t>
            </a:r>
            <a:r>
              <a:rPr lang="en-US" sz="2000" dirty="0"/>
              <a:t> - </a:t>
            </a:r>
            <a:r>
              <a:rPr lang="en-US" sz="2000" dirty="0" err="1"/>
              <a:t>po</a:t>
            </a:r>
            <a:r>
              <a:rPr lang="en-US" sz="2000" dirty="0"/>
              <a:t> </a:t>
            </a:r>
            <a:r>
              <a:rPr lang="en-US" sz="2000" dirty="0" err="1"/>
              <a:t>nečemu</a:t>
            </a:r>
            <a:r>
              <a:rPr lang="en-US" sz="2000" dirty="0"/>
              <a:t> se </a:t>
            </a:r>
            <a:r>
              <a:rPr lang="en-US" sz="2000" dirty="0" err="1"/>
              <a:t>trebamo</a:t>
            </a:r>
            <a:r>
              <a:rPr lang="en-US" sz="2000" dirty="0"/>
              <a:t> </a:t>
            </a:r>
            <a:r>
              <a:rPr lang="en-US" sz="2000" dirty="0" err="1"/>
              <a:t>razlikovati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bismo</a:t>
            </a:r>
            <a:r>
              <a:rPr lang="en-US" sz="2000" dirty="0"/>
              <a:t> </a:t>
            </a:r>
            <a:r>
              <a:rPr lang="en-US" sz="2000" dirty="0" err="1"/>
              <a:t>ostali</a:t>
            </a:r>
            <a:r>
              <a:rPr lang="en-US" sz="2000" dirty="0"/>
              <a:t> u </a:t>
            </a:r>
            <a:r>
              <a:rPr lang="en-US" sz="2000" dirty="0" err="1"/>
              <a:t>svijesti</a:t>
            </a:r>
            <a:r>
              <a:rPr lang="en-US" sz="2000" dirty="0"/>
              <a:t> </a:t>
            </a:r>
            <a:r>
              <a:rPr lang="en-US" sz="2000" dirty="0" err="1"/>
              <a:t>potrošača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Poželjno</a:t>
            </a:r>
            <a:r>
              <a:rPr lang="en-US" sz="2000" dirty="0"/>
              <a:t> je </a:t>
            </a:r>
            <a:r>
              <a:rPr lang="en-US" sz="2000" dirty="0" err="1"/>
              <a:t>da</a:t>
            </a:r>
            <a:r>
              <a:rPr lang="en-US" sz="2000" dirty="0"/>
              <a:t> se </a:t>
            </a:r>
            <a:r>
              <a:rPr lang="en-US" sz="2000" dirty="0" err="1"/>
              <a:t>pozicioniranje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</a:t>
            </a:r>
            <a:r>
              <a:rPr lang="en-US" sz="2000" dirty="0" err="1"/>
              <a:t>odvija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osnovu</a:t>
            </a:r>
            <a:r>
              <a:rPr lang="en-US" sz="2000" dirty="0"/>
              <a:t> </a:t>
            </a:r>
            <a:r>
              <a:rPr lang="en-US" sz="2000" dirty="0" err="1"/>
              <a:t>njegovih</a:t>
            </a:r>
            <a:r>
              <a:rPr lang="en-US" sz="2000" dirty="0"/>
              <a:t> </a:t>
            </a:r>
            <a:r>
              <a:rPr lang="en-US" sz="2000" dirty="0" err="1"/>
              <a:t>neopipljivih</a:t>
            </a:r>
            <a:r>
              <a:rPr lang="en-US" sz="2000" dirty="0"/>
              <a:t> </a:t>
            </a:r>
            <a:r>
              <a:rPr lang="en-US" sz="2000" dirty="0" err="1"/>
              <a:t>atributa</a:t>
            </a:r>
            <a:r>
              <a:rPr lang="en-US" sz="2000" dirty="0"/>
              <a:t>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b="1" dirty="0" err="1"/>
              <a:t>marka</a:t>
            </a:r>
            <a:r>
              <a:rPr lang="en-US" sz="2000" b="1" dirty="0"/>
              <a:t> </a:t>
            </a:r>
            <a:r>
              <a:rPr lang="en-US" sz="2000" b="1" dirty="0" err="1"/>
              <a:t>i</a:t>
            </a:r>
            <a:r>
              <a:rPr lang="en-US" sz="2000" b="1" dirty="0"/>
              <a:t> </a:t>
            </a:r>
            <a:r>
              <a:rPr lang="en-US" sz="2000" b="1" dirty="0" err="1"/>
              <a:t>imidž</a:t>
            </a:r>
            <a:r>
              <a:rPr lang="en-US" sz="2000" b="1" dirty="0"/>
              <a:t> </a:t>
            </a:r>
            <a:r>
              <a:rPr lang="en-US" sz="2000" b="1" dirty="0" err="1"/>
              <a:t>proizvoda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686800" cy="3892376"/>
          </a:xfrm>
        </p:spPr>
        <p:txBody>
          <a:bodyPr>
            <a:normAutofit/>
          </a:bodyPr>
          <a:lstStyle/>
          <a:p>
            <a:r>
              <a:rPr lang="en-US" sz="2000" dirty="0" err="1"/>
              <a:t>Klasična</a:t>
            </a:r>
            <a:r>
              <a:rPr lang="en-US" sz="2000" dirty="0"/>
              <a:t> </a:t>
            </a:r>
            <a:r>
              <a:rPr lang="en-US" sz="2000" dirty="0" err="1"/>
              <a:t>teorija</a:t>
            </a:r>
            <a:r>
              <a:rPr lang="en-US" sz="2000" dirty="0"/>
              <a:t> </a:t>
            </a:r>
            <a:r>
              <a:rPr lang="en-US" sz="2000" dirty="0" err="1"/>
              <a:t>marketinga</a:t>
            </a:r>
            <a:r>
              <a:rPr lang="en-US" sz="2000" dirty="0"/>
              <a:t> </a:t>
            </a:r>
            <a:r>
              <a:rPr lang="en-US" sz="2000" dirty="0" err="1"/>
              <a:t>gravitirala</a:t>
            </a:r>
            <a:r>
              <a:rPr lang="en-US" sz="2000" dirty="0"/>
              <a:t> je </a:t>
            </a:r>
            <a:r>
              <a:rPr lang="en-US" sz="2000" dirty="0" err="1"/>
              <a:t>oko</a:t>
            </a:r>
            <a:r>
              <a:rPr lang="en-US" sz="2000" dirty="0"/>
              <a:t> marketing </a:t>
            </a:r>
            <a:r>
              <a:rPr lang="en-US" sz="2000" dirty="0" err="1"/>
              <a:t>miksa</a:t>
            </a:r>
            <a:r>
              <a:rPr lang="en-US" sz="2000" dirty="0"/>
              <a:t>, </a:t>
            </a:r>
            <a:r>
              <a:rPr lang="en-US" sz="2000" dirty="0" err="1"/>
              <a:t>ali</a:t>
            </a:r>
            <a:r>
              <a:rPr lang="en-US" sz="2000" dirty="0"/>
              <a:t> je </a:t>
            </a:r>
            <a:r>
              <a:rPr lang="en-US" sz="2000" dirty="0" err="1"/>
              <a:t>danas</a:t>
            </a:r>
            <a:r>
              <a:rPr lang="en-US" sz="2000" dirty="0"/>
              <a:t> </a:t>
            </a:r>
            <a:r>
              <a:rPr lang="en-US" sz="2000" b="1" dirty="0" err="1"/>
              <a:t>pozicija</a:t>
            </a:r>
            <a:r>
              <a:rPr lang="en-US" sz="2000" b="1" dirty="0"/>
              <a:t> u </a:t>
            </a:r>
            <a:r>
              <a:rPr lang="en-US" sz="2000" b="1" dirty="0" err="1"/>
              <a:t>svijesti</a:t>
            </a:r>
            <a:r>
              <a:rPr lang="en-US" sz="2000" b="1" dirty="0"/>
              <a:t> </a:t>
            </a:r>
            <a:r>
              <a:rPr lang="en-US" sz="2000" b="1" dirty="0" err="1"/>
              <a:t>potrošača</a:t>
            </a:r>
            <a:r>
              <a:rPr lang="en-US" sz="2000" b="1" dirty="0"/>
              <a:t> </a:t>
            </a:r>
            <a:r>
              <a:rPr lang="en-US" sz="2000" b="1" dirty="0" err="1"/>
              <a:t>odlučujući</a:t>
            </a:r>
            <a:r>
              <a:rPr lang="en-US" sz="2000" b="1" dirty="0"/>
              <a:t> </a:t>
            </a:r>
            <a:r>
              <a:rPr lang="en-US" sz="2000" b="1" dirty="0" err="1"/>
              <a:t>faktor</a:t>
            </a:r>
            <a:r>
              <a:rPr lang="en-US" sz="2000" b="1" dirty="0"/>
              <a:t> </a:t>
            </a:r>
            <a:r>
              <a:rPr lang="en-US" sz="2000" b="1" dirty="0" err="1"/>
              <a:t>uspjeha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en-US" sz="2000" dirty="0" err="1"/>
              <a:t>Treba</a:t>
            </a:r>
            <a:r>
              <a:rPr lang="en-US" sz="2000" dirty="0"/>
              <a:t> </a:t>
            </a:r>
            <a:r>
              <a:rPr lang="en-US" sz="2000" b="1" dirty="0" err="1"/>
              <a:t>odabrati</a:t>
            </a:r>
            <a:r>
              <a:rPr lang="en-US" sz="2000" b="1" dirty="0"/>
              <a:t> </a:t>
            </a:r>
            <a:r>
              <a:rPr lang="en-US" sz="2000" b="1" dirty="0" err="1"/>
              <a:t>pravu</a:t>
            </a:r>
            <a:r>
              <a:rPr lang="en-US" sz="2000" b="1" dirty="0"/>
              <a:t> </a:t>
            </a:r>
            <a:r>
              <a:rPr lang="en-US" sz="2000" b="1" dirty="0" err="1"/>
              <a:t>prednost</a:t>
            </a:r>
            <a:r>
              <a:rPr lang="en-US" sz="2000" b="1" dirty="0"/>
              <a:t> </a:t>
            </a:r>
            <a:r>
              <a:rPr lang="en-US" sz="2000" b="1" dirty="0" err="1"/>
              <a:t>za</a:t>
            </a:r>
            <a:r>
              <a:rPr lang="en-US" sz="2000" b="1" dirty="0"/>
              <a:t> </a:t>
            </a:r>
            <a:r>
              <a:rPr lang="en-US" sz="2000" b="1" dirty="0" err="1"/>
              <a:t>promovisanje</a:t>
            </a:r>
            <a:r>
              <a:rPr lang="en-US" sz="2000" dirty="0"/>
              <a:t>, </a:t>
            </a:r>
            <a:r>
              <a:rPr lang="en-US" sz="2000" dirty="0" err="1"/>
              <a:t>stvaranje</a:t>
            </a:r>
            <a:r>
              <a:rPr lang="en-US" sz="2000" dirty="0"/>
              <a:t> </a:t>
            </a:r>
            <a:r>
              <a:rPr lang="en-US" sz="2000" dirty="0" err="1"/>
              <a:t>pozicije</a:t>
            </a:r>
            <a:r>
              <a:rPr lang="en-US" sz="2000" dirty="0"/>
              <a:t> u </a:t>
            </a:r>
            <a:r>
              <a:rPr lang="en-US" sz="2000" dirty="0" err="1"/>
              <a:t>svijesti</a:t>
            </a:r>
            <a:r>
              <a:rPr lang="en-US" sz="2000" dirty="0"/>
              <a:t> </a:t>
            </a:r>
            <a:r>
              <a:rPr lang="en-US" sz="2000" dirty="0" err="1"/>
              <a:t>potrošača</a:t>
            </a:r>
            <a:r>
              <a:rPr lang="en-US" sz="2000" dirty="0"/>
              <a:t>. </a:t>
            </a:r>
            <a:endParaRPr lang="en-US" sz="2000" dirty="0"/>
          </a:p>
          <a:p>
            <a:pPr>
              <a:buNone/>
            </a:pPr>
            <a:r>
              <a:rPr lang="en-US" sz="2000" dirty="0"/>
              <a:t>	(</a:t>
            </a:r>
            <a:r>
              <a:rPr lang="en-US" sz="2000" dirty="0" err="1"/>
              <a:t>najbolji</a:t>
            </a:r>
            <a:r>
              <a:rPr lang="en-US" sz="2000" dirty="0"/>
              <a:t> </a:t>
            </a:r>
            <a:r>
              <a:rPr lang="en-US" sz="2000" dirty="0" err="1"/>
              <a:t>kvalitet</a:t>
            </a:r>
            <a:r>
              <a:rPr lang="en-US" sz="2000" dirty="0"/>
              <a:t>, </a:t>
            </a:r>
            <a:r>
              <a:rPr lang="en-US" sz="2000" dirty="0" err="1"/>
              <a:t>najbolja</a:t>
            </a:r>
            <a:r>
              <a:rPr lang="en-US" sz="2000" dirty="0"/>
              <a:t> </a:t>
            </a:r>
            <a:r>
              <a:rPr lang="en-US" sz="2000" dirty="0" err="1"/>
              <a:t>usluga</a:t>
            </a:r>
            <a:r>
              <a:rPr lang="en-US" sz="2000" dirty="0"/>
              <a:t>, </a:t>
            </a:r>
            <a:r>
              <a:rPr lang="en-US" sz="2000" dirty="0" err="1"/>
              <a:t>najniža</a:t>
            </a:r>
            <a:r>
              <a:rPr lang="en-US" sz="2000" dirty="0"/>
              <a:t> </a:t>
            </a:r>
            <a:r>
              <a:rPr lang="en-US" sz="2000" dirty="0" err="1"/>
              <a:t>cijena</a:t>
            </a:r>
            <a:r>
              <a:rPr lang="en-US" sz="2000" dirty="0"/>
              <a:t>...)</a:t>
            </a:r>
            <a:endParaRPr lang="en-US" sz="2000" dirty="0"/>
          </a:p>
          <a:p>
            <a:endParaRPr lang="en-US" sz="20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686800" cy="3892376"/>
          </a:xfrm>
        </p:spPr>
        <p:txBody>
          <a:bodyPr>
            <a:normAutofit/>
          </a:bodyPr>
          <a:lstStyle/>
          <a:p>
            <a:r>
              <a:rPr lang="en-US" sz="2000" dirty="0" err="1"/>
              <a:t>Kvalitetni</a:t>
            </a:r>
            <a:r>
              <a:rPr lang="en-US" sz="2000" dirty="0"/>
              <a:t> </a:t>
            </a:r>
            <a:r>
              <a:rPr lang="en-US" sz="2000" dirty="0" err="1"/>
              <a:t>proizvodi</a:t>
            </a:r>
            <a:r>
              <a:rPr lang="en-US" sz="2000" dirty="0"/>
              <a:t> </a:t>
            </a:r>
            <a:r>
              <a:rPr lang="en-US" sz="2000" dirty="0" err="1"/>
              <a:t>obično</a:t>
            </a:r>
            <a:r>
              <a:rPr lang="en-US" sz="2000" dirty="0"/>
              <a:t> </a:t>
            </a:r>
            <a:r>
              <a:rPr lang="en-US" sz="2000" dirty="0" err="1"/>
              <a:t>imaju</a:t>
            </a:r>
            <a:r>
              <a:rPr lang="en-US" sz="2000" dirty="0"/>
              <a:t> </a:t>
            </a:r>
            <a:r>
              <a:rPr lang="en-US" sz="2000" dirty="0" err="1"/>
              <a:t>poznatu</a:t>
            </a:r>
            <a:r>
              <a:rPr lang="en-US" sz="2000" dirty="0"/>
              <a:t> </a:t>
            </a:r>
            <a:r>
              <a:rPr lang="en-US" sz="2000" dirty="0" err="1"/>
              <a:t>marku</a:t>
            </a:r>
            <a:r>
              <a:rPr lang="en-US" sz="2000" dirty="0"/>
              <a:t>, </a:t>
            </a:r>
            <a:r>
              <a:rPr lang="en-US" sz="2000" dirty="0" err="1"/>
              <a:t>pri</a:t>
            </a:r>
            <a:r>
              <a:rPr lang="en-US" sz="2000" dirty="0"/>
              <a:t> </a:t>
            </a:r>
            <a:r>
              <a:rPr lang="en-US" sz="2000" dirty="0" err="1"/>
              <a:t>čemu</a:t>
            </a:r>
            <a:r>
              <a:rPr lang="en-US" sz="2000" dirty="0"/>
              <a:t> je </a:t>
            </a:r>
            <a:r>
              <a:rPr lang="en-US" sz="2000" dirty="0" err="1"/>
              <a:t>marka</a:t>
            </a:r>
            <a:r>
              <a:rPr lang="en-US" sz="2000" dirty="0"/>
              <a:t> </a:t>
            </a:r>
            <a:r>
              <a:rPr lang="en-US" sz="2000" dirty="0" err="1"/>
              <a:t>garant</a:t>
            </a:r>
            <a:r>
              <a:rPr lang="en-US" sz="2000" dirty="0"/>
              <a:t> </a:t>
            </a:r>
            <a:r>
              <a:rPr lang="en-US" sz="2000" dirty="0" err="1"/>
              <a:t>kvaliteta</a:t>
            </a:r>
            <a:r>
              <a:rPr lang="en-US" sz="2000" dirty="0"/>
              <a:t>. U tom </a:t>
            </a:r>
            <a:r>
              <a:rPr lang="en-US" sz="2000" dirty="0" err="1"/>
              <a:t>smislu</a:t>
            </a:r>
            <a:r>
              <a:rPr lang="en-US" sz="2000" dirty="0"/>
              <a:t>, </a:t>
            </a:r>
            <a:r>
              <a:rPr lang="en-US" sz="2000" b="1" u="sng" dirty="0" err="1"/>
              <a:t>kvalitet</a:t>
            </a:r>
            <a:r>
              <a:rPr lang="en-US" sz="2000" b="1" u="sng" dirty="0"/>
              <a:t> </a:t>
            </a:r>
            <a:r>
              <a:rPr lang="en-US" sz="2000" dirty="0" err="1"/>
              <a:t>postaje</a:t>
            </a:r>
            <a:r>
              <a:rPr lang="en-US" sz="2000" dirty="0"/>
              <a:t> </a:t>
            </a:r>
            <a:r>
              <a:rPr lang="en-US" sz="2000" dirty="0" err="1"/>
              <a:t>osnova</a:t>
            </a:r>
            <a:r>
              <a:rPr lang="en-US" sz="2000" dirty="0"/>
              <a:t> </a:t>
            </a:r>
            <a:r>
              <a:rPr lang="en-US" sz="2000" dirty="0" err="1"/>
              <a:t>pozicioniranja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u </a:t>
            </a:r>
            <a:r>
              <a:rPr lang="en-US" sz="2000" dirty="0" err="1"/>
              <a:t>mislima</a:t>
            </a:r>
            <a:r>
              <a:rPr lang="en-US" sz="2000" dirty="0"/>
              <a:t> </a:t>
            </a:r>
            <a:r>
              <a:rPr lang="en-US" sz="2000" dirty="0" err="1"/>
              <a:t>potrošača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en-US" sz="2000" b="1" u="sng" dirty="0" err="1"/>
              <a:t>Dizajn</a:t>
            </a:r>
            <a:r>
              <a:rPr lang="en-US" sz="2000" dirty="0"/>
              <a:t> je </a:t>
            </a:r>
            <a:r>
              <a:rPr lang="en-US" sz="2000" dirty="0" err="1"/>
              <a:t>sredstvo</a:t>
            </a:r>
            <a:r>
              <a:rPr lang="en-US" sz="2000" dirty="0"/>
              <a:t> </a:t>
            </a:r>
            <a:r>
              <a:rPr lang="en-US" sz="2000" dirty="0" err="1"/>
              <a:t>izvanrednog</a:t>
            </a:r>
            <a:r>
              <a:rPr lang="en-US" sz="2000" dirty="0"/>
              <a:t> </a:t>
            </a:r>
            <a:r>
              <a:rPr lang="en-US" sz="2000" dirty="0" err="1"/>
              <a:t>pozicioniranja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u </a:t>
            </a:r>
            <a:r>
              <a:rPr lang="en-US" sz="2000" dirty="0" err="1"/>
              <a:t>mislima</a:t>
            </a:r>
            <a:r>
              <a:rPr lang="en-US" sz="2000" dirty="0"/>
              <a:t> </a:t>
            </a:r>
            <a:r>
              <a:rPr lang="en-US" sz="2000" dirty="0" err="1"/>
              <a:t>potrošača</a:t>
            </a:r>
            <a:r>
              <a:rPr lang="en-US" sz="2000" dirty="0"/>
              <a:t> (</a:t>
            </a:r>
            <a:r>
              <a:rPr lang="en-US" sz="2000" dirty="0" err="1"/>
              <a:t>dovoljno</a:t>
            </a:r>
            <a:r>
              <a:rPr lang="en-US" sz="2000" dirty="0"/>
              <a:t> je </a:t>
            </a:r>
            <a:r>
              <a:rPr lang="en-US" sz="2000" dirty="0" err="1"/>
              <a:t>navesti</a:t>
            </a:r>
            <a:r>
              <a:rPr lang="en-US" sz="2000" dirty="0"/>
              <a:t> </a:t>
            </a:r>
            <a:r>
              <a:rPr lang="en-US" sz="2000" dirty="0" err="1"/>
              <a:t>originalni</a:t>
            </a:r>
            <a:r>
              <a:rPr lang="en-US" sz="2000" dirty="0"/>
              <a:t> </a:t>
            </a:r>
            <a:r>
              <a:rPr lang="en-US" sz="2000" dirty="0" err="1"/>
              <a:t>dizajn</a:t>
            </a:r>
            <a:r>
              <a:rPr lang="en-US" sz="2000" dirty="0"/>
              <a:t> </a:t>
            </a:r>
            <a:r>
              <a:rPr lang="en-US" sz="2000" dirty="0" err="1"/>
              <a:t>staklene</a:t>
            </a:r>
            <a:r>
              <a:rPr lang="en-US" sz="2000" dirty="0"/>
              <a:t> </a:t>
            </a:r>
            <a:r>
              <a:rPr lang="en-US" sz="2000" dirty="0" err="1"/>
              <a:t>flaše</a:t>
            </a:r>
            <a:r>
              <a:rPr lang="en-US" sz="2000" dirty="0"/>
              <a:t> Coca-Cola).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686800" cy="3892376"/>
          </a:xfrm>
        </p:spPr>
        <p:txBody>
          <a:bodyPr>
            <a:normAutofit/>
          </a:bodyPr>
          <a:lstStyle/>
          <a:p>
            <a:r>
              <a:rPr lang="en-US" sz="2000" dirty="0" err="1"/>
              <a:t>Ako</a:t>
            </a:r>
            <a:r>
              <a:rPr lang="en-US" sz="2000" dirty="0"/>
              <a:t> se </a:t>
            </a:r>
            <a:r>
              <a:rPr lang="en-US" sz="2000" dirty="0" err="1"/>
              <a:t>zamisli</a:t>
            </a:r>
            <a:r>
              <a:rPr lang="en-US" sz="2000" dirty="0"/>
              <a:t> </a:t>
            </a:r>
            <a:r>
              <a:rPr lang="en-US" sz="2000" b="1" dirty="0" err="1"/>
              <a:t>tržište</a:t>
            </a:r>
            <a:r>
              <a:rPr lang="en-US" sz="2000" b="1" dirty="0"/>
              <a:t> </a:t>
            </a:r>
            <a:r>
              <a:rPr lang="en-US" sz="2000" b="1" dirty="0" err="1"/>
              <a:t>kao</a:t>
            </a:r>
            <a:r>
              <a:rPr lang="en-US" sz="2000" b="1" dirty="0"/>
              <a:t> </a:t>
            </a:r>
            <a:r>
              <a:rPr lang="en-US" sz="2000" b="1" dirty="0" err="1"/>
              <a:t>simfonijski</a:t>
            </a:r>
            <a:r>
              <a:rPr lang="en-US" sz="2000" b="1" dirty="0"/>
              <a:t> </a:t>
            </a:r>
            <a:r>
              <a:rPr lang="en-US" sz="2000" b="1" dirty="0" err="1"/>
              <a:t>orkestar</a:t>
            </a:r>
            <a:r>
              <a:rPr lang="en-US" sz="2000" b="1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stotinu</a:t>
            </a:r>
            <a:r>
              <a:rPr lang="en-US" sz="2000" dirty="0"/>
              <a:t> </a:t>
            </a:r>
            <a:r>
              <a:rPr lang="en-US" sz="2000" dirty="0" err="1"/>
              <a:t>instrumenata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svaki</a:t>
            </a:r>
            <a:r>
              <a:rPr lang="en-US" sz="2000" dirty="0"/>
              <a:t> instrument je </a:t>
            </a:r>
            <a:r>
              <a:rPr lang="en-US" sz="2000" dirty="0" err="1"/>
              <a:t>proizvod</a:t>
            </a:r>
            <a:r>
              <a:rPr lang="en-US" sz="2000" dirty="0"/>
              <a:t>, </a:t>
            </a:r>
            <a:r>
              <a:rPr lang="en-US" sz="2000" dirty="0" err="1"/>
              <a:t>postavljanje</a:t>
            </a:r>
            <a:r>
              <a:rPr lang="en-US" sz="2000" dirty="0"/>
              <a:t> </a:t>
            </a:r>
            <a:r>
              <a:rPr lang="en-US" sz="2000" dirty="0" err="1"/>
              <a:t>novog</a:t>
            </a:r>
            <a:r>
              <a:rPr lang="en-US" sz="2000" dirty="0"/>
              <a:t> </a:t>
            </a:r>
            <a:r>
              <a:rPr lang="en-US" sz="2000" dirty="0" err="1"/>
              <a:t>instrumenta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zvuka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neće</a:t>
            </a:r>
            <a:r>
              <a:rPr lang="en-US" sz="2000" dirty="0"/>
              <a:t> </a:t>
            </a:r>
            <a:r>
              <a:rPr lang="en-US" sz="2000" dirty="0" err="1"/>
              <a:t>poremetiti</a:t>
            </a:r>
            <a:r>
              <a:rPr lang="en-US" sz="2000" dirty="0"/>
              <a:t> </a:t>
            </a:r>
            <a:r>
              <a:rPr lang="en-US" sz="2000" dirty="0" err="1"/>
              <a:t>harmoniju</a:t>
            </a:r>
            <a:r>
              <a:rPr lang="en-US" sz="2000" dirty="0"/>
              <a:t> </a:t>
            </a:r>
            <a:r>
              <a:rPr lang="en-US" sz="2000" dirty="0" err="1"/>
              <a:t>postojeće</a:t>
            </a:r>
            <a:r>
              <a:rPr lang="en-US" sz="2000" dirty="0"/>
              <a:t> </a:t>
            </a:r>
            <a:r>
              <a:rPr lang="en-US" sz="2000" dirty="0" err="1"/>
              <a:t>melodije</a:t>
            </a:r>
            <a:r>
              <a:rPr lang="en-US" sz="2000" dirty="0"/>
              <a:t> je </a:t>
            </a:r>
            <a:r>
              <a:rPr lang="en-US" sz="2000" dirty="0" err="1"/>
              <a:t>izuzetno</a:t>
            </a:r>
            <a:r>
              <a:rPr lang="en-US" sz="2000" dirty="0"/>
              <a:t> </a:t>
            </a:r>
            <a:r>
              <a:rPr lang="en-US" sz="2000" dirty="0" err="1"/>
              <a:t>težak</a:t>
            </a:r>
            <a:r>
              <a:rPr lang="en-US" sz="2000" dirty="0"/>
              <a:t> </a:t>
            </a:r>
            <a:r>
              <a:rPr lang="en-US" sz="2000" dirty="0" err="1"/>
              <a:t>zadatak</a:t>
            </a:r>
            <a:r>
              <a:rPr lang="en-US" sz="2000" dirty="0"/>
              <a:t>.</a:t>
            </a:r>
            <a:endParaRPr lang="en-US" sz="2000" dirty="0"/>
          </a:p>
          <a:p>
            <a:r>
              <a:rPr lang="en-US" sz="2000" dirty="0" err="1"/>
              <a:t>Dodatni</a:t>
            </a:r>
            <a:r>
              <a:rPr lang="en-US" sz="2000" dirty="0"/>
              <a:t> </a:t>
            </a:r>
            <a:r>
              <a:rPr lang="en-US" sz="2000" dirty="0" err="1"/>
              <a:t>zahtev</a:t>
            </a:r>
            <a:r>
              <a:rPr lang="en-US" sz="2000" dirty="0"/>
              <a:t> je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taj</a:t>
            </a:r>
            <a:r>
              <a:rPr lang="en-US" sz="2000" dirty="0"/>
              <a:t> </a:t>
            </a:r>
            <a:r>
              <a:rPr lang="en-US" sz="2000" dirty="0" err="1"/>
              <a:t>novi</a:t>
            </a:r>
            <a:r>
              <a:rPr lang="en-US" sz="2000" dirty="0"/>
              <a:t> instrument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zvuk</a:t>
            </a:r>
            <a:r>
              <a:rPr lang="en-US" sz="2000" dirty="0"/>
              <a:t> </a:t>
            </a:r>
            <a:r>
              <a:rPr lang="en-US" sz="2000" dirty="0" err="1"/>
              <a:t>bude</a:t>
            </a:r>
            <a:r>
              <a:rPr lang="en-US" sz="2000" dirty="0"/>
              <a:t> </a:t>
            </a:r>
            <a:r>
              <a:rPr lang="en-US" sz="2000" dirty="0" err="1"/>
              <a:t>uočljiv</a:t>
            </a:r>
            <a:r>
              <a:rPr lang="en-US" sz="2000" dirty="0"/>
              <a:t> u </a:t>
            </a:r>
            <a:r>
              <a:rPr lang="en-US" sz="2000" dirty="0" err="1"/>
              <a:t>odnosu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ostale</a:t>
            </a:r>
            <a:r>
              <a:rPr lang="en-US" sz="2000" dirty="0"/>
              <a:t>,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bude</a:t>
            </a:r>
            <a:r>
              <a:rPr lang="en-US" sz="2000" dirty="0"/>
              <a:t> </a:t>
            </a:r>
            <a:r>
              <a:rPr lang="en-US" sz="2000" dirty="0" err="1"/>
              <a:t>zapamćen</a:t>
            </a:r>
            <a:r>
              <a:rPr lang="en-US" sz="2000" dirty="0"/>
              <a:t>,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još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izazove</a:t>
            </a:r>
            <a:r>
              <a:rPr lang="en-US" sz="2000" dirty="0"/>
              <a:t> </a:t>
            </a:r>
            <a:r>
              <a:rPr lang="en-US" sz="2000" dirty="0" err="1"/>
              <a:t>pozitivnu</a:t>
            </a:r>
            <a:r>
              <a:rPr lang="en-US" sz="2000" dirty="0"/>
              <a:t> </a:t>
            </a:r>
            <a:r>
              <a:rPr lang="en-US" sz="2000" dirty="0" err="1"/>
              <a:t>reakciju</a:t>
            </a:r>
            <a:r>
              <a:rPr lang="en-US" sz="2000" dirty="0"/>
              <a:t> </a:t>
            </a:r>
            <a:r>
              <a:rPr lang="en-US" sz="2000" dirty="0" err="1"/>
              <a:t>kod</a:t>
            </a:r>
            <a:r>
              <a:rPr lang="en-US" sz="2000" dirty="0"/>
              <a:t> </a:t>
            </a:r>
            <a:r>
              <a:rPr lang="en-US" sz="2000" dirty="0" err="1"/>
              <a:t>slušaoca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7"/>
            <a:ext cx="8686800" cy="3892376"/>
          </a:xfrm>
        </p:spPr>
        <p:txBody>
          <a:bodyPr>
            <a:normAutofit/>
          </a:bodyPr>
          <a:lstStyle/>
          <a:p>
            <a:r>
              <a:rPr lang="en-US" sz="2000" dirty="0"/>
              <a:t>PRIMJER: </a:t>
            </a:r>
            <a:r>
              <a:rPr lang="en-US" sz="2000" b="1" dirty="0"/>
              <a:t>BMW </a:t>
            </a:r>
            <a:r>
              <a:rPr lang="en-US" sz="2000" dirty="0"/>
              <a:t>je </a:t>
            </a:r>
            <a:r>
              <a:rPr lang="en-US" sz="2000" dirty="0" err="1"/>
              <a:t>uočio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američkom</a:t>
            </a:r>
            <a:r>
              <a:rPr lang="en-US" sz="2000" dirty="0"/>
              <a:t> </a:t>
            </a:r>
            <a:r>
              <a:rPr lang="en-US" sz="2000" dirty="0" err="1"/>
              <a:t>tržištu</a:t>
            </a:r>
            <a:r>
              <a:rPr lang="en-US" sz="2000" dirty="0"/>
              <a:t> </a:t>
            </a:r>
            <a:r>
              <a:rPr lang="en-US" sz="2000" dirty="0" err="1"/>
              <a:t>nedostaje</a:t>
            </a:r>
            <a:r>
              <a:rPr lang="en-US" sz="2000" dirty="0"/>
              <a:t> </a:t>
            </a:r>
            <a:r>
              <a:rPr lang="en-US" sz="2000" dirty="0" err="1"/>
              <a:t>luksuzan</a:t>
            </a:r>
            <a:r>
              <a:rPr lang="en-US" sz="2000" dirty="0"/>
              <a:t> a </a:t>
            </a:r>
            <a:r>
              <a:rPr lang="en-US" sz="2000" dirty="0" err="1"/>
              <a:t>ujedno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sportski</a:t>
            </a:r>
            <a:r>
              <a:rPr lang="en-US" sz="2000" dirty="0"/>
              <a:t> </a:t>
            </a:r>
            <a:r>
              <a:rPr lang="en-US" sz="2000" dirty="0" err="1"/>
              <a:t>automobil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es-ES" sz="2000" b="1" dirty="0"/>
              <a:t>McDonald’s </a:t>
            </a:r>
            <a:r>
              <a:rPr lang="es-ES" sz="2000" b="1" dirty="0" err="1"/>
              <a:t>asocira</a:t>
            </a:r>
            <a:r>
              <a:rPr lang="es-ES" sz="2000" dirty="0"/>
              <a:t> u </a:t>
            </a:r>
            <a:r>
              <a:rPr lang="es-ES" sz="2000" dirty="0" err="1"/>
              <a:t>mislima</a:t>
            </a:r>
            <a:r>
              <a:rPr lang="es-ES" sz="2000" dirty="0"/>
              <a:t> </a:t>
            </a:r>
            <a:r>
              <a:rPr lang="es-ES" sz="2000" dirty="0" err="1"/>
              <a:t>ljudi</a:t>
            </a:r>
            <a:r>
              <a:rPr lang="es-ES" sz="2000" dirty="0"/>
              <a:t> </a:t>
            </a:r>
            <a:r>
              <a:rPr lang="es-ES" sz="2000" dirty="0" err="1"/>
              <a:t>na</a:t>
            </a:r>
            <a:r>
              <a:rPr lang="es-ES" sz="2000" dirty="0"/>
              <a:t>: </a:t>
            </a:r>
            <a:r>
              <a:rPr lang="es-ES" sz="2000" dirty="0" err="1"/>
              <a:t>hamburgere</a:t>
            </a:r>
            <a:r>
              <a:rPr lang="es-ES" sz="2000" dirty="0"/>
              <a:t>, </a:t>
            </a:r>
            <a:r>
              <a:rPr lang="es-ES" sz="2000" dirty="0" err="1"/>
              <a:t>smijeh</a:t>
            </a:r>
            <a:r>
              <a:rPr lang="es-ES" sz="2000" dirty="0"/>
              <a:t>, </a:t>
            </a:r>
            <a:r>
              <a:rPr lang="es-ES" sz="2000" dirty="0" err="1"/>
              <a:t>djecu</a:t>
            </a:r>
            <a:r>
              <a:rPr lang="es-ES" sz="2000" dirty="0"/>
              <a:t>, </a:t>
            </a:r>
            <a:r>
              <a:rPr lang="es-ES" sz="2000" dirty="0" err="1"/>
              <a:t>brzu</a:t>
            </a:r>
            <a:r>
              <a:rPr lang="es-ES" sz="2000" dirty="0"/>
              <a:t> </a:t>
            </a:r>
            <a:r>
              <a:rPr lang="es-ES" sz="2000" dirty="0" err="1"/>
              <a:t>hranu</a:t>
            </a:r>
            <a:r>
              <a:rPr lang="es-ES" sz="2000" dirty="0"/>
              <a:t> i </a:t>
            </a:r>
            <a:r>
              <a:rPr lang="es-ES" sz="2000" dirty="0" err="1"/>
              <a:t>sl</a:t>
            </a:r>
            <a:r>
              <a:rPr lang="es-ES" sz="2000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sr-Latn-CS" sz="2000" dirty="0"/>
              <a:t>Najlakši način osvajanja svesti potrošača je </a:t>
            </a:r>
            <a:r>
              <a:rPr lang="sr-Latn-CS" sz="2000" b="1" dirty="0"/>
              <a:t>biti prvi</a:t>
            </a:r>
            <a:r>
              <a:rPr lang="sr-Latn-CS" sz="2000" dirty="0"/>
              <a:t>. Hertz</a:t>
            </a:r>
            <a:r>
              <a:rPr lang="en-US" sz="2000" dirty="0"/>
              <a:t>, Coca Cola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6"/>
            <a:ext cx="8507288" cy="4507581"/>
          </a:xfrm>
        </p:spPr>
        <p:txBody>
          <a:bodyPr>
            <a:normAutofit/>
          </a:bodyPr>
          <a:lstStyle/>
          <a:p>
            <a:r>
              <a:rPr lang="en-US" sz="2000" dirty="0" err="1"/>
              <a:t>Kompanija</a:t>
            </a:r>
            <a:r>
              <a:rPr lang="en-US" sz="2000" dirty="0"/>
              <a:t> </a:t>
            </a:r>
            <a:r>
              <a:rPr lang="en-US" sz="2000" dirty="0" err="1"/>
              <a:t>lider</a:t>
            </a:r>
            <a:r>
              <a:rPr lang="en-US" sz="2000" dirty="0"/>
              <a:t> </a:t>
            </a:r>
            <a:r>
              <a:rPr lang="en-US" sz="2000" dirty="0" err="1"/>
              <a:t>najviše</a:t>
            </a:r>
            <a:r>
              <a:rPr lang="en-US" sz="2000" dirty="0"/>
              <a:t> </a:t>
            </a:r>
            <a:r>
              <a:rPr lang="en-US" sz="2000" dirty="0" err="1"/>
              <a:t>dobija</a:t>
            </a:r>
            <a:r>
              <a:rPr lang="en-US" sz="2000" dirty="0"/>
              <a:t> </a:t>
            </a:r>
            <a:r>
              <a:rPr lang="en-US" sz="2000" dirty="0" err="1"/>
              <a:t>kada</a:t>
            </a:r>
            <a:r>
              <a:rPr lang="en-US" sz="2000" dirty="0"/>
              <a:t> se </a:t>
            </a:r>
            <a:r>
              <a:rPr lang="en-US" sz="2000" dirty="0" err="1"/>
              <a:t>ukupno</a:t>
            </a:r>
            <a:r>
              <a:rPr lang="en-US" sz="2000" dirty="0"/>
              <a:t> </a:t>
            </a:r>
            <a:r>
              <a:rPr lang="en-US" sz="2000" dirty="0" err="1"/>
              <a:t>tržište</a:t>
            </a:r>
            <a:r>
              <a:rPr lang="en-US" sz="2000" dirty="0"/>
              <a:t> </a:t>
            </a:r>
            <a:r>
              <a:rPr lang="en-US" sz="2000" dirty="0" err="1"/>
              <a:t>širi</a:t>
            </a:r>
            <a:r>
              <a:rPr lang="en-US" sz="2000" dirty="0"/>
              <a:t>. </a:t>
            </a:r>
            <a:r>
              <a:rPr lang="en-US" sz="2000" dirty="0" err="1"/>
              <a:t>Ukoliko</a:t>
            </a:r>
            <a:r>
              <a:rPr lang="en-US" sz="2000" dirty="0"/>
              <a:t> </a:t>
            </a:r>
            <a:r>
              <a:rPr lang="en-US" sz="2000" dirty="0" err="1"/>
              <a:t>ljudi</a:t>
            </a:r>
            <a:r>
              <a:rPr lang="en-US" sz="2000" dirty="0"/>
              <a:t> </a:t>
            </a:r>
            <a:r>
              <a:rPr lang="en-US" sz="2000" dirty="0" err="1"/>
              <a:t>više</a:t>
            </a:r>
            <a:r>
              <a:rPr lang="en-US" sz="2000" dirty="0"/>
              <a:t> </a:t>
            </a:r>
            <a:r>
              <a:rPr lang="en-US" sz="2000" dirty="0" err="1"/>
              <a:t>fotografišu</a:t>
            </a:r>
            <a:r>
              <a:rPr lang="en-US" sz="2000" dirty="0"/>
              <a:t>, </a:t>
            </a:r>
            <a:r>
              <a:rPr lang="en-US" sz="2000" dirty="0" err="1"/>
              <a:t>onda</a:t>
            </a:r>
            <a:r>
              <a:rPr lang="en-US" sz="2000" dirty="0"/>
              <a:t> Kodak,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tržišni</a:t>
            </a:r>
            <a:r>
              <a:rPr lang="en-US" sz="2000" dirty="0"/>
              <a:t> </a:t>
            </a:r>
            <a:r>
              <a:rPr lang="en-US" sz="2000" dirty="0" err="1"/>
              <a:t>lider</a:t>
            </a:r>
            <a:r>
              <a:rPr lang="en-US" sz="2000" dirty="0"/>
              <a:t>, </a:t>
            </a:r>
            <a:r>
              <a:rPr lang="en-US" sz="2000" dirty="0" err="1"/>
              <a:t>potencijalno</a:t>
            </a:r>
            <a:r>
              <a:rPr lang="en-US" sz="2000" dirty="0"/>
              <a:t> </a:t>
            </a:r>
            <a:r>
              <a:rPr lang="en-US" sz="2000" dirty="0" err="1"/>
              <a:t>ima</a:t>
            </a:r>
            <a:r>
              <a:rPr lang="en-US" sz="2000" dirty="0"/>
              <a:t> </a:t>
            </a:r>
            <a:r>
              <a:rPr lang="en-US" sz="2000" dirty="0" err="1"/>
              <a:t>najveće</a:t>
            </a:r>
            <a:r>
              <a:rPr lang="en-US" sz="2000" dirty="0"/>
              <a:t> </a:t>
            </a:r>
            <a:r>
              <a:rPr lang="en-US" sz="2000" dirty="0" err="1"/>
              <a:t>šanse</a:t>
            </a:r>
            <a:r>
              <a:rPr lang="en-US" sz="2000" dirty="0"/>
              <a:t> </a:t>
            </a:r>
            <a:r>
              <a:rPr lang="en-US" sz="2000" dirty="0" err="1"/>
              <a:t>da</a:t>
            </a:r>
            <a:r>
              <a:rPr lang="en-US" sz="2000" dirty="0"/>
              <a:t> </a:t>
            </a:r>
            <a:r>
              <a:rPr lang="en-US" sz="2000" dirty="0" err="1"/>
              <a:t>dobije</a:t>
            </a:r>
            <a:r>
              <a:rPr lang="en-US" sz="2000" dirty="0"/>
              <a:t> </a:t>
            </a:r>
            <a:r>
              <a:rPr lang="en-US" sz="2000" dirty="0" err="1"/>
              <a:t>najviše</a:t>
            </a:r>
            <a:r>
              <a:rPr lang="en-US" sz="2000" dirty="0"/>
              <a:t>.</a:t>
            </a:r>
            <a:endParaRPr lang="en-US" sz="2000" dirty="0"/>
          </a:p>
          <a:p>
            <a:pPr>
              <a:buNone/>
            </a:pPr>
            <a:endParaRPr lang="en-US" sz="2000" dirty="0"/>
          </a:p>
          <a:p>
            <a:r>
              <a:rPr lang="en-US" sz="2000" dirty="0" err="1"/>
              <a:t>Lider</a:t>
            </a:r>
            <a:r>
              <a:rPr lang="en-US" sz="2000" dirty="0"/>
              <a:t> je </a:t>
            </a:r>
            <a:r>
              <a:rPr lang="en-US" sz="2000" dirty="0" err="1"/>
              <a:t>poput</a:t>
            </a:r>
            <a:r>
              <a:rPr lang="en-US" sz="2000" dirty="0"/>
              <a:t> “</a:t>
            </a:r>
            <a:r>
              <a:rPr lang="en-US" sz="2000" dirty="0" err="1"/>
              <a:t>velikog</a:t>
            </a:r>
            <a:r>
              <a:rPr lang="en-US" sz="2000" dirty="0"/>
              <a:t> </a:t>
            </a:r>
            <a:r>
              <a:rPr lang="en-US" sz="2000" dirty="0" err="1"/>
              <a:t>slona</a:t>
            </a:r>
            <a:r>
              <a:rPr lang="en-US" sz="2000" dirty="0"/>
              <a:t> </a:t>
            </a:r>
            <a:r>
              <a:rPr lang="en-US" sz="2000" dirty="0" err="1"/>
              <a:t>kojeg</a:t>
            </a:r>
            <a:r>
              <a:rPr lang="en-US" sz="2000" dirty="0"/>
              <a:t> </a:t>
            </a:r>
            <a:r>
              <a:rPr lang="en-US" sz="2000" dirty="0" err="1"/>
              <a:t>napada</a:t>
            </a:r>
            <a:r>
              <a:rPr lang="en-US" sz="2000" dirty="0"/>
              <a:t> </a:t>
            </a:r>
            <a:r>
              <a:rPr lang="en-US" sz="2000" dirty="0" err="1"/>
              <a:t>gomila</a:t>
            </a:r>
            <a:r>
              <a:rPr lang="en-US" sz="2000" dirty="0"/>
              <a:t> </a:t>
            </a:r>
            <a:r>
              <a:rPr lang="en-US" sz="2000" dirty="0" err="1"/>
              <a:t>buva</a:t>
            </a:r>
            <a:r>
              <a:rPr lang="en-US" sz="2000" dirty="0"/>
              <a:t>”. </a:t>
            </a:r>
            <a:r>
              <a:rPr lang="en-US" sz="2000" dirty="0" err="1"/>
              <a:t>Najveća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najdosadnija</a:t>
            </a:r>
            <a:r>
              <a:rPr lang="en-US" sz="2000" dirty="0"/>
              <a:t> </a:t>
            </a:r>
            <a:r>
              <a:rPr lang="en-US" sz="2000" dirty="0" err="1"/>
              <a:t>buva</a:t>
            </a:r>
            <a:r>
              <a:rPr lang="en-US" sz="2000" dirty="0"/>
              <a:t> </a:t>
            </a:r>
            <a:r>
              <a:rPr lang="en-US" sz="2000" dirty="0" err="1"/>
              <a:t>stalno</a:t>
            </a:r>
            <a:r>
              <a:rPr lang="en-US" sz="2000" dirty="0"/>
              <a:t> </a:t>
            </a:r>
            <a:r>
              <a:rPr lang="en-US" sz="2000" dirty="0" err="1"/>
              <a:t>kruži</a:t>
            </a:r>
            <a:r>
              <a:rPr lang="en-US" sz="2000" dirty="0"/>
              <a:t> </a:t>
            </a:r>
            <a:r>
              <a:rPr lang="en-US" sz="2000" dirty="0" err="1"/>
              <a:t>oko</a:t>
            </a:r>
            <a:r>
              <a:rPr lang="en-US" sz="2000" dirty="0"/>
              <a:t> </a:t>
            </a:r>
            <a:r>
              <a:rPr lang="en-US" sz="2000" dirty="0" err="1"/>
              <a:t>lidera</a:t>
            </a:r>
            <a:r>
              <a:rPr lang="en-US" sz="2000" dirty="0"/>
              <a:t>. </a:t>
            </a:r>
            <a:endParaRPr lang="en-US" sz="2000" dirty="0"/>
          </a:p>
          <a:p>
            <a:r>
              <a:rPr lang="en-US" sz="2000" dirty="0"/>
              <a:t>Coca Cola </a:t>
            </a:r>
            <a:r>
              <a:rPr lang="en-US" sz="2000" dirty="0" err="1"/>
              <a:t>mora</a:t>
            </a:r>
            <a:r>
              <a:rPr lang="en-US" sz="2000" dirty="0"/>
              <a:t> </a:t>
            </a:r>
            <a:r>
              <a:rPr lang="en-US" sz="2000" dirty="0" err="1"/>
              <a:t>stalno</a:t>
            </a:r>
            <a:r>
              <a:rPr lang="en-US" sz="2000" dirty="0"/>
              <a:t> </a:t>
            </a:r>
            <a:r>
              <a:rPr lang="en-US" sz="2000" dirty="0" err="1"/>
              <a:t>imati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oku</a:t>
            </a:r>
            <a:r>
              <a:rPr lang="en-US" sz="2000" dirty="0"/>
              <a:t> Pepsi; Gillette je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oprezu</a:t>
            </a:r>
            <a:r>
              <a:rPr lang="en-US" sz="2000" dirty="0"/>
              <a:t> 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Bica</a:t>
            </a:r>
            <a:r>
              <a:rPr lang="en-US" sz="2000" dirty="0"/>
              <a:t>; Hertz 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Avisa</a:t>
            </a:r>
            <a:r>
              <a:rPr lang="en-US" sz="2000" dirty="0"/>
              <a:t>; McDonalds </a:t>
            </a:r>
            <a:r>
              <a:rPr lang="en-US" sz="2000" dirty="0" err="1"/>
              <a:t>zbog</a:t>
            </a:r>
            <a:r>
              <a:rPr lang="en-US" sz="2000" dirty="0"/>
              <a:t> Burger </a:t>
            </a:r>
            <a:r>
              <a:rPr lang="en-US" sz="2000" dirty="0" err="1"/>
              <a:t>kinga</a:t>
            </a:r>
            <a:r>
              <a:rPr lang="en-US" sz="2000" dirty="0"/>
              <a:t>. General Motors 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Forda</a:t>
            </a:r>
            <a:r>
              <a:rPr lang="en-US" sz="2000" dirty="0"/>
              <a:t>, Kodak 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Fujija</a:t>
            </a:r>
            <a:r>
              <a:rPr lang="en-US" sz="2000" dirty="0"/>
              <a:t>, Boeing </a:t>
            </a:r>
            <a:r>
              <a:rPr lang="en-US" sz="2000" dirty="0" err="1"/>
              <a:t>zbog</a:t>
            </a:r>
            <a:r>
              <a:rPr lang="en-US" sz="2000" dirty="0"/>
              <a:t> </a:t>
            </a:r>
            <a:r>
              <a:rPr lang="en-US" sz="2000" dirty="0" err="1"/>
              <a:t>Airbusa</a:t>
            </a:r>
            <a:r>
              <a:rPr lang="en-US" sz="2000" dirty="0"/>
              <a:t>.</a:t>
            </a:r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b="1" u="sng" dirty="0"/>
            </a:br>
            <a:r>
              <a:rPr lang="en-US" b="1" u="sng" dirty="0" err="1"/>
              <a:t>Postupak</a:t>
            </a:r>
            <a:r>
              <a:rPr lang="en-US" b="1" u="sng" dirty="0"/>
              <a:t> </a:t>
            </a:r>
            <a:r>
              <a:rPr lang="en-US" b="1" u="sng" dirty="0" err="1"/>
              <a:t>pozicioniranja</a:t>
            </a:r>
            <a:r>
              <a:rPr lang="en-US" b="1" u="sng" dirty="0"/>
              <a:t> </a:t>
            </a:r>
            <a:r>
              <a:rPr lang="en-US" b="1" u="sng" dirty="0" err="1"/>
              <a:t>proizvoda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33786"/>
            <a:ext cx="8686800" cy="4723605"/>
          </a:xfrm>
        </p:spPr>
        <p:txBody>
          <a:bodyPr>
            <a:normAutofit/>
          </a:bodyPr>
          <a:lstStyle/>
          <a:p>
            <a:pPr lvl="1"/>
            <a:r>
              <a:rPr lang="en-US" sz="1800" dirty="0"/>
              <a:t>1.Odrediti </a:t>
            </a:r>
            <a:r>
              <a:rPr lang="en-US" sz="1800" dirty="0" err="1"/>
              <a:t>segmente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pojedinom</a:t>
            </a:r>
            <a:r>
              <a:rPr lang="en-US" sz="1800" dirty="0"/>
              <a:t> </a:t>
            </a:r>
            <a:r>
              <a:rPr lang="en-US" sz="1800" dirty="0" err="1"/>
              <a:t>tržištu</a:t>
            </a:r>
            <a:r>
              <a:rPr lang="en-US" sz="1800" dirty="0"/>
              <a:t>,</a:t>
            </a:r>
            <a:endParaRPr lang="en-US" sz="1800" dirty="0"/>
          </a:p>
          <a:p>
            <a:pPr lvl="1"/>
            <a:r>
              <a:rPr lang="en-US" sz="1800" dirty="0"/>
              <a:t>2.Odlučiti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će</a:t>
            </a:r>
            <a:r>
              <a:rPr lang="en-US" sz="1800" dirty="0"/>
              <a:t> segment </a:t>
            </a:r>
            <a:r>
              <a:rPr lang="en-US" sz="1800" dirty="0" err="1"/>
              <a:t>postati</a:t>
            </a:r>
            <a:r>
              <a:rPr lang="en-US" sz="1800" dirty="0"/>
              <a:t> </a:t>
            </a:r>
            <a:r>
              <a:rPr lang="en-US" sz="1800" dirty="0" err="1"/>
              <a:t>ciljnim</a:t>
            </a:r>
            <a:r>
              <a:rPr lang="en-US" sz="1800" dirty="0"/>
              <a:t> </a:t>
            </a:r>
            <a:r>
              <a:rPr lang="en-US" sz="1800" dirty="0" err="1"/>
              <a:t>tržištem</a:t>
            </a:r>
            <a:r>
              <a:rPr lang="en-US" sz="1800" dirty="0"/>
              <a:t>,</a:t>
            </a:r>
            <a:endParaRPr lang="en-US" sz="1800" dirty="0"/>
          </a:p>
          <a:p>
            <a:pPr lvl="1"/>
            <a:r>
              <a:rPr lang="en-US" sz="1800" dirty="0"/>
              <a:t>3.Saznati </a:t>
            </a:r>
            <a:r>
              <a:rPr lang="en-US" sz="1800" dirty="0" err="1"/>
              <a:t>što</a:t>
            </a:r>
            <a:r>
              <a:rPr lang="en-US" sz="1800" dirty="0"/>
              <a:t> </a:t>
            </a:r>
            <a:r>
              <a:rPr lang="en-US" sz="1800" dirty="0" err="1"/>
              <a:t>potrošači</a:t>
            </a:r>
            <a:r>
              <a:rPr lang="en-US" sz="1800" dirty="0"/>
              <a:t> </a:t>
            </a:r>
            <a:r>
              <a:rPr lang="en-US" sz="1800" dirty="0" err="1"/>
              <a:t>očekuju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smatraju</a:t>
            </a:r>
            <a:r>
              <a:rPr lang="en-US" sz="1800" dirty="0"/>
              <a:t> </a:t>
            </a:r>
            <a:r>
              <a:rPr lang="en-US" sz="1800" dirty="0" err="1"/>
              <a:t>najvažnijim</a:t>
            </a:r>
            <a:r>
              <a:rPr lang="en-US" sz="1800" dirty="0"/>
              <a:t> </a:t>
            </a:r>
            <a:r>
              <a:rPr lang="en-US" sz="1800" dirty="0" err="1"/>
              <a:t>prilikom</a:t>
            </a:r>
            <a:r>
              <a:rPr lang="en-US" sz="1800" dirty="0"/>
              <a:t> </a:t>
            </a:r>
            <a:r>
              <a:rPr lang="en-US" sz="1800" dirty="0" err="1"/>
              <a:t>odluke</a:t>
            </a:r>
            <a:r>
              <a:rPr lang="en-US" sz="1800" dirty="0"/>
              <a:t> o </a:t>
            </a:r>
            <a:r>
              <a:rPr lang="en-US" sz="1800" dirty="0" err="1"/>
              <a:t>kupovini</a:t>
            </a:r>
            <a:r>
              <a:rPr lang="en-US" sz="1800" dirty="0"/>
              <a:t>,</a:t>
            </a:r>
            <a:endParaRPr lang="en-US" sz="1800" dirty="0"/>
          </a:p>
          <a:p>
            <a:pPr lvl="1"/>
            <a:r>
              <a:rPr lang="en-US" sz="1800" dirty="0"/>
              <a:t>4.Razviti </a:t>
            </a:r>
            <a:r>
              <a:rPr lang="en-US" sz="1800" dirty="0" err="1"/>
              <a:t>proizvod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će</a:t>
            </a:r>
            <a:r>
              <a:rPr lang="en-US" sz="1800" dirty="0"/>
              <a:t> </a:t>
            </a:r>
            <a:r>
              <a:rPr lang="en-US" sz="1800" dirty="0" err="1"/>
              <a:t>zadovoljiti</a:t>
            </a:r>
            <a:r>
              <a:rPr lang="en-US" sz="1800" dirty="0"/>
              <a:t> </a:t>
            </a:r>
            <a:r>
              <a:rPr lang="en-US" sz="1800" dirty="0" err="1"/>
              <a:t>te</a:t>
            </a:r>
            <a:r>
              <a:rPr lang="en-US" sz="1800" dirty="0"/>
              <a:t> </a:t>
            </a:r>
            <a:r>
              <a:rPr lang="en-US" sz="1800" dirty="0" err="1"/>
              <a:t>potrebe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očekivanja</a:t>
            </a:r>
            <a:endParaRPr lang="en-US" sz="1800" dirty="0"/>
          </a:p>
          <a:p>
            <a:pPr lvl="1"/>
            <a:r>
              <a:rPr lang="en-US" sz="1800" dirty="0"/>
              <a:t>5.Ocijeniti </a:t>
            </a:r>
            <a:r>
              <a:rPr lang="en-US" sz="1800" dirty="0" err="1"/>
              <a:t>položaj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imidž</a:t>
            </a:r>
            <a:r>
              <a:rPr lang="en-US" sz="1800" dirty="0"/>
              <a:t> </a:t>
            </a:r>
            <a:r>
              <a:rPr lang="en-US" sz="1800" dirty="0" err="1"/>
              <a:t>konkurentskog</a:t>
            </a:r>
            <a:r>
              <a:rPr lang="en-US" sz="1800" dirty="0"/>
              <a:t> </a:t>
            </a:r>
            <a:r>
              <a:rPr lang="en-US" sz="1800" dirty="0" err="1"/>
              <a:t>proizvoda</a:t>
            </a:r>
            <a:r>
              <a:rPr lang="en-US" sz="1800" dirty="0"/>
              <a:t>, </a:t>
            </a:r>
            <a:r>
              <a:rPr lang="en-US" sz="1800" dirty="0" err="1"/>
              <a:t>kako</a:t>
            </a:r>
            <a:r>
              <a:rPr lang="en-US" sz="1800" dirty="0"/>
              <a:t> </a:t>
            </a:r>
            <a:r>
              <a:rPr lang="en-US" sz="1800" dirty="0" err="1"/>
              <a:t>ih</a:t>
            </a:r>
            <a:r>
              <a:rPr lang="en-US" sz="1800" dirty="0"/>
              <a:t> </a:t>
            </a:r>
            <a:r>
              <a:rPr lang="en-US" sz="1800" dirty="0" err="1"/>
              <a:t>potrošači</a:t>
            </a:r>
            <a:r>
              <a:rPr lang="en-US" sz="1800" dirty="0"/>
              <a:t> </a:t>
            </a:r>
            <a:r>
              <a:rPr lang="en-US" sz="1800" dirty="0" err="1"/>
              <a:t>doživljavaju</a:t>
            </a:r>
            <a:r>
              <a:rPr lang="en-US" sz="1800" dirty="0"/>
              <a:t>,</a:t>
            </a:r>
            <a:endParaRPr lang="en-US" sz="1800" dirty="0"/>
          </a:p>
          <a:p>
            <a:pPr lvl="1"/>
            <a:r>
              <a:rPr lang="en-US" sz="1800" dirty="0"/>
              <a:t>6.Odabrati </a:t>
            </a:r>
            <a:r>
              <a:rPr lang="en-US" sz="1800" dirty="0" err="1"/>
              <a:t>imidž</a:t>
            </a:r>
            <a:r>
              <a:rPr lang="en-US" sz="1800" dirty="0"/>
              <a:t> </a:t>
            </a:r>
            <a:r>
              <a:rPr lang="en-US" sz="1800" dirty="0" err="1"/>
              <a:t>koji</a:t>
            </a:r>
            <a:r>
              <a:rPr lang="en-US" sz="1800" dirty="0"/>
              <a:t> </a:t>
            </a:r>
            <a:r>
              <a:rPr lang="en-US" sz="1800" dirty="0" err="1"/>
              <a:t>izdvaja</a:t>
            </a:r>
            <a:r>
              <a:rPr lang="en-US" sz="1800" dirty="0"/>
              <a:t> </a:t>
            </a:r>
            <a:r>
              <a:rPr lang="en-US" sz="1800" dirty="0" err="1"/>
              <a:t>naš</a:t>
            </a:r>
            <a:r>
              <a:rPr lang="en-US" sz="1800" dirty="0"/>
              <a:t> </a:t>
            </a:r>
            <a:r>
              <a:rPr lang="en-US" sz="1800" dirty="0" err="1"/>
              <a:t>proizvod</a:t>
            </a:r>
            <a:r>
              <a:rPr lang="en-US" sz="1800" dirty="0"/>
              <a:t> </a:t>
            </a:r>
            <a:r>
              <a:rPr lang="en-US" sz="1800" dirty="0" err="1"/>
              <a:t>od</a:t>
            </a:r>
            <a:r>
              <a:rPr lang="en-US" sz="1800" dirty="0"/>
              <a:t> </a:t>
            </a:r>
            <a:r>
              <a:rPr lang="en-US" sz="1800" dirty="0" err="1"/>
              <a:t>proizvoda</a:t>
            </a:r>
            <a:r>
              <a:rPr lang="en-US" sz="1800" dirty="0"/>
              <a:t> </a:t>
            </a:r>
            <a:r>
              <a:rPr lang="en-US" sz="1800" dirty="0" err="1"/>
              <a:t>konkurencije</a:t>
            </a:r>
            <a:r>
              <a:rPr lang="en-US" sz="1800" dirty="0"/>
              <a:t>, </a:t>
            </a:r>
            <a:r>
              <a:rPr lang="en-US" sz="1800" dirty="0" err="1"/>
              <a:t>uz</a:t>
            </a:r>
            <a:r>
              <a:rPr lang="en-US" sz="1800" dirty="0"/>
              <a:t> </a:t>
            </a:r>
            <a:r>
              <a:rPr lang="en-US" sz="1800" dirty="0" err="1"/>
              <a:t>sklad</a:t>
            </a:r>
            <a:r>
              <a:rPr lang="en-US" sz="1800" dirty="0"/>
              <a:t> </a:t>
            </a:r>
            <a:r>
              <a:rPr lang="en-US" sz="1800" dirty="0" err="1"/>
              <a:t>između</a:t>
            </a:r>
            <a:r>
              <a:rPr lang="en-US" sz="1800" dirty="0"/>
              <a:t> </a:t>
            </a:r>
            <a:r>
              <a:rPr lang="en-US" sz="1800" dirty="0" err="1"/>
              <a:t>odabranog</a:t>
            </a:r>
            <a:r>
              <a:rPr lang="en-US" sz="1800" dirty="0"/>
              <a:t> </a:t>
            </a:r>
            <a:r>
              <a:rPr lang="en-US" sz="1800" dirty="0" err="1"/>
              <a:t>imidža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težnji</a:t>
            </a:r>
            <a:r>
              <a:rPr lang="en-US" sz="1800" dirty="0"/>
              <a:t> </a:t>
            </a:r>
            <a:r>
              <a:rPr lang="en-US" sz="1800" dirty="0" err="1"/>
              <a:t>potrošača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</a:t>
            </a:r>
            <a:r>
              <a:rPr lang="en-US" sz="1800" dirty="0" err="1"/>
              <a:t>ciljnom</a:t>
            </a:r>
            <a:r>
              <a:rPr lang="en-US" sz="1800" dirty="0"/>
              <a:t> </a:t>
            </a:r>
            <a:r>
              <a:rPr lang="en-US" sz="1800" dirty="0" err="1"/>
              <a:t>tržištu</a:t>
            </a:r>
            <a:r>
              <a:rPr lang="en-US" sz="1800" dirty="0"/>
              <a:t>,</a:t>
            </a:r>
            <a:endParaRPr lang="en-US" sz="1800" dirty="0"/>
          </a:p>
          <a:p>
            <a:pPr lvl="1"/>
            <a:r>
              <a:rPr lang="en-US" sz="1800" dirty="0"/>
              <a:t>7.Informisati </a:t>
            </a:r>
            <a:r>
              <a:rPr lang="en-US" sz="1800" dirty="0" err="1"/>
              <a:t>kupce</a:t>
            </a:r>
            <a:r>
              <a:rPr lang="en-US" sz="1800" dirty="0"/>
              <a:t> o </a:t>
            </a:r>
            <a:r>
              <a:rPr lang="en-US" sz="1800" dirty="0" err="1"/>
              <a:t>proizvodu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osigurati</a:t>
            </a:r>
            <a:r>
              <a:rPr lang="en-US" sz="1800" dirty="0"/>
              <a:t> </a:t>
            </a:r>
            <a:r>
              <a:rPr lang="en-US" sz="1800" dirty="0" err="1"/>
              <a:t>njegovu</a:t>
            </a:r>
            <a:r>
              <a:rPr lang="en-US" sz="1800" dirty="0"/>
              <a:t> </a:t>
            </a:r>
            <a:r>
              <a:rPr lang="en-US" sz="1800" dirty="0" err="1"/>
              <a:t>dostupnost</a:t>
            </a:r>
            <a:r>
              <a:rPr lang="en-US" sz="1800" dirty="0"/>
              <a:t> </a:t>
            </a:r>
            <a:r>
              <a:rPr lang="en-US" sz="1800" dirty="0" err="1"/>
              <a:t>po</a:t>
            </a:r>
            <a:r>
              <a:rPr lang="en-US" sz="1800" dirty="0"/>
              <a:t> </a:t>
            </a:r>
            <a:r>
              <a:rPr lang="en-US" sz="1800" dirty="0" err="1"/>
              <a:t>pravoj</a:t>
            </a:r>
            <a:r>
              <a:rPr lang="en-US" sz="1800" dirty="0"/>
              <a:t> </a:t>
            </a:r>
            <a:r>
              <a:rPr lang="en-US" sz="1800" dirty="0" err="1"/>
              <a:t>cijeni</a:t>
            </a:r>
            <a:r>
              <a:rPr lang="en-US" sz="1800" dirty="0"/>
              <a:t>.</a:t>
            </a:r>
            <a:endParaRPr lang="en-US" sz="18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9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6439</Words>
  <Application>WPS Presentation</Application>
  <PresentationFormat>On-screen Show (4:3)</PresentationFormat>
  <Paragraphs>135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1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Office Theme</vt:lpstr>
      <vt:lpstr>POZICIONIRANJE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Postupak pozicioniranja proizvoda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POZICIONIRANJE</dc:title>
  <dc:creator>Spaic</dc:creator>
  <cp:lastModifiedBy>Korisnik</cp:lastModifiedBy>
  <cp:revision>61</cp:revision>
  <dcterms:created xsi:type="dcterms:W3CDTF">2015-08-24T09:35:00Z</dcterms:created>
  <dcterms:modified xsi:type="dcterms:W3CDTF">2025-01-17T12:27:45Z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110BC4763AF3425BB7396177FDD3D2F0_12</vt:lpwstr>
  </property>
  <property fmtid="{D5CDD505-2E9C-101B-9397-08002B2CF9AE}" pid="3" name="KSOProductBuildVer">
    <vt:lpwstr>1033-12.2.0.19805</vt:lpwstr>
  </property>
</Properties>
</file>