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69" r:id="rId5"/>
    <p:sldId id="258" r:id="rId6"/>
    <p:sldId id="259" r:id="rId7"/>
    <p:sldId id="260" r:id="rId8"/>
    <p:sldId id="261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5957"/>
            <a:ext cx="9144000" cy="64660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C777-324B-4D9D-8950-C10C084866E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39A56-417C-48E6-A860-651936DEECC5}" type="slidenum">
              <a:rPr lang="en-US" smtClean="0"/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4427984" y="5877272"/>
            <a:ext cx="288032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C777-324B-4D9D-8950-C10C084866E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39A56-417C-48E6-A860-651936DEECC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C777-324B-4D9D-8950-C10C084866E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39A56-417C-48E6-A860-651936DEECC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C777-324B-4D9D-8950-C10C084866E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39A56-417C-48E6-A860-651936DEECC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C777-324B-4D9D-8950-C10C084866E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39A56-417C-48E6-A860-651936DEECC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C777-324B-4D9D-8950-C10C084866EF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39A56-417C-48E6-A860-651936DEECC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C777-324B-4D9D-8950-C10C084866EF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39A56-417C-48E6-A860-651936DEECC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C777-324B-4D9D-8950-C10C084866EF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39A56-417C-48E6-A860-651936DEECC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C777-324B-4D9D-8950-C10C084866EF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39A56-417C-48E6-A860-651936DEECC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C777-324B-4D9D-8950-C10C084866EF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39A56-417C-48E6-A860-651936DEECC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C777-324B-4D9D-8950-C10C084866EF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39A56-417C-48E6-A860-651936DEECC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757" y="195957"/>
            <a:ext cx="9144000" cy="6466086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4427984" y="5877272"/>
            <a:ext cx="288032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8985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32856"/>
            <a:ext cx="8229600" cy="39933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0C777-324B-4D9D-8950-C10C084866E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39A56-417C-48E6-A860-651936DEECC5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4800" b="1" dirty="0"/>
              <a:t>IZBOR CILJNOG TR</a:t>
            </a:r>
            <a:r>
              <a:rPr lang="sr-Latn-CS" sz="4800" b="1" dirty="0"/>
              <a:t>Ž</a:t>
            </a:r>
            <a:r>
              <a:rPr lang="en-US" sz="4800" b="1" dirty="0"/>
              <a:t>I</a:t>
            </a:r>
            <a:r>
              <a:rPr lang="sr-Latn-CS" sz="4800" b="1" dirty="0"/>
              <a:t>Š</a:t>
            </a:r>
            <a:r>
              <a:rPr lang="en-US" sz="4800" b="1" dirty="0"/>
              <a:t>TA</a:t>
            </a:r>
            <a:endParaRPr lang="en-US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rmAutofit/>
          </a:bodyPr>
          <a:lstStyle/>
          <a:p>
            <a:r>
              <a:rPr lang="en-US" sz="2000" dirty="0" err="1"/>
              <a:t>Cijela</a:t>
            </a:r>
            <a:r>
              <a:rPr lang="en-US" sz="2000" dirty="0"/>
              <a:t> </a:t>
            </a:r>
            <a:r>
              <a:rPr lang="en-US" sz="2000" dirty="0" err="1"/>
              <a:t>filozofija</a:t>
            </a:r>
            <a:r>
              <a:rPr lang="en-US" sz="2000" dirty="0"/>
              <a:t> </a:t>
            </a:r>
            <a:r>
              <a:rPr lang="en-US" sz="2000" dirty="0" err="1"/>
              <a:t>brenda</a:t>
            </a:r>
            <a:r>
              <a:rPr lang="en-US" sz="2000" dirty="0"/>
              <a:t> </a:t>
            </a:r>
            <a:r>
              <a:rPr lang="en-US" sz="2000" b="1" dirty="0" err="1"/>
              <a:t>Najki</a:t>
            </a:r>
            <a:r>
              <a:rPr lang="en-US" sz="2000" b="1" dirty="0"/>
              <a:t> </a:t>
            </a:r>
            <a:r>
              <a:rPr lang="en-US" sz="2000" dirty="0" err="1"/>
              <a:t>zasnovana</a:t>
            </a:r>
            <a:r>
              <a:rPr lang="en-US" sz="2000" dirty="0"/>
              <a:t> je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potrebama</a:t>
            </a:r>
            <a:r>
              <a:rPr lang="en-US" sz="2000" dirty="0"/>
              <a:t> </a:t>
            </a:r>
            <a:r>
              <a:rPr lang="en-US" sz="2000" u="sng" dirty="0" err="1"/>
              <a:t>sportista</a:t>
            </a:r>
            <a:r>
              <a:rPr lang="en-US" sz="2000" dirty="0"/>
              <a:t>. </a:t>
            </a:r>
            <a:endParaRPr lang="en-US" sz="2000" dirty="0"/>
          </a:p>
          <a:p>
            <a:r>
              <a:rPr lang="en-US" sz="2000" dirty="0"/>
              <a:t>Na primer, u </a:t>
            </a:r>
            <a:r>
              <a:rPr lang="en-US" sz="2000" dirty="0" err="1"/>
              <a:t>opremi</a:t>
            </a:r>
            <a:r>
              <a:rPr lang="en-US" sz="2000" dirty="0"/>
              <a:t> </a:t>
            </a: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dirty="0" err="1"/>
              <a:t>košarku</a:t>
            </a:r>
            <a:r>
              <a:rPr lang="en-US" sz="2000" dirty="0"/>
              <a:t>, </a:t>
            </a:r>
            <a:r>
              <a:rPr lang="en-US" sz="2000" dirty="0" err="1"/>
              <a:t>Najk</a:t>
            </a:r>
            <a:r>
              <a:rPr lang="en-US" sz="2000" dirty="0"/>
              <a:t> </a:t>
            </a:r>
            <a:r>
              <a:rPr lang="en-US" sz="2000" dirty="0" err="1"/>
              <a:t>prodaje</a:t>
            </a:r>
            <a:r>
              <a:rPr lang="en-US" sz="2000" dirty="0"/>
              <a:t> </a:t>
            </a:r>
            <a:r>
              <a:rPr lang="en-US" sz="2000" dirty="0" err="1"/>
              <a:t>patike</a:t>
            </a:r>
            <a:r>
              <a:rPr lang="en-US" sz="2000" dirty="0"/>
              <a:t>, </a:t>
            </a:r>
            <a:r>
              <a:rPr lang="en-US" sz="2000" dirty="0" err="1"/>
              <a:t>znojnice</a:t>
            </a:r>
            <a:r>
              <a:rPr lang="en-US" sz="2000" dirty="0"/>
              <a:t>, </a:t>
            </a:r>
            <a:r>
              <a:rPr lang="en-US" sz="2000" dirty="0" err="1"/>
              <a:t>šortseve</a:t>
            </a:r>
            <a:r>
              <a:rPr lang="en-US" sz="2000" dirty="0"/>
              <a:t>, </a:t>
            </a:r>
            <a:r>
              <a:rPr lang="en-US" sz="2000" dirty="0" err="1"/>
              <a:t>dresove</a:t>
            </a:r>
            <a:r>
              <a:rPr lang="en-US" sz="2000" dirty="0"/>
              <a:t>, </a:t>
            </a:r>
            <a:r>
              <a:rPr lang="en-US" sz="2000" dirty="0" err="1"/>
              <a:t>trake</a:t>
            </a:r>
            <a:r>
              <a:rPr lang="en-US" sz="2000" dirty="0"/>
              <a:t> </a:t>
            </a: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dirty="0" err="1"/>
              <a:t>glavu</a:t>
            </a:r>
            <a:r>
              <a:rPr lang="en-US" sz="2000" dirty="0"/>
              <a:t>, </a:t>
            </a:r>
            <a:r>
              <a:rPr lang="en-US" sz="2000" dirty="0" err="1"/>
              <a:t>flašice</a:t>
            </a:r>
            <a:r>
              <a:rPr lang="en-US" sz="2000" dirty="0"/>
              <a:t> </a:t>
            </a: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dirty="0" err="1"/>
              <a:t>vodu</a:t>
            </a:r>
            <a:r>
              <a:rPr lang="en-US" sz="2000" dirty="0"/>
              <a:t>, </a:t>
            </a:r>
            <a:r>
              <a:rPr lang="en-US" sz="2000" dirty="0" err="1"/>
              <a:t>torbe</a:t>
            </a:r>
            <a:r>
              <a:rPr lang="en-US" sz="2000" dirty="0"/>
              <a:t>, </a:t>
            </a:r>
            <a:r>
              <a:rPr lang="en-US" sz="2000" dirty="0" err="1"/>
              <a:t>lopte</a:t>
            </a:r>
            <a:r>
              <a:rPr lang="en-US" sz="2000" dirty="0"/>
              <a:t>.</a:t>
            </a:r>
            <a:endParaRPr lang="en-US" sz="2000" dirty="0"/>
          </a:p>
          <a:p>
            <a:r>
              <a:rPr lang="en-US" sz="2000" dirty="0" err="1"/>
              <a:t>Skoro</a:t>
            </a:r>
            <a:r>
              <a:rPr lang="en-US" sz="2000" dirty="0"/>
              <a:t> </a:t>
            </a:r>
            <a:r>
              <a:rPr lang="en-US" sz="2000" dirty="0" err="1"/>
              <a:t>sve</a:t>
            </a:r>
            <a:r>
              <a:rPr lang="en-US" sz="2000" dirty="0"/>
              <a:t> </a:t>
            </a:r>
            <a:r>
              <a:rPr lang="en-US" sz="2000" dirty="0" err="1"/>
              <a:t>što</a:t>
            </a:r>
            <a:r>
              <a:rPr lang="en-US" sz="2000" dirty="0"/>
              <a:t> je </a:t>
            </a:r>
            <a:r>
              <a:rPr lang="en-US" sz="2000" dirty="0" err="1"/>
              <a:t>potrebno</a:t>
            </a:r>
            <a:r>
              <a:rPr lang="en-US" sz="2000" dirty="0"/>
              <a:t> </a:t>
            </a: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dirty="0" err="1"/>
              <a:t>bavljenje</a:t>
            </a:r>
            <a:r>
              <a:rPr lang="en-US" sz="2000" dirty="0"/>
              <a:t> </a:t>
            </a:r>
            <a:r>
              <a:rPr lang="en-US" sz="2000" dirty="0" err="1"/>
              <a:t>ko</a:t>
            </a:r>
            <a:r>
              <a:rPr lang="sr-Latn-CS" sz="2000" dirty="0"/>
              <a:t>š</a:t>
            </a:r>
            <a:r>
              <a:rPr lang="en-US" sz="2000" dirty="0" err="1"/>
              <a:t>arkom</a:t>
            </a:r>
            <a:r>
              <a:rPr lang="en-US" sz="2000" dirty="0"/>
              <a:t>, </a:t>
            </a:r>
            <a:r>
              <a:rPr lang="en-US" sz="2000" dirty="0" err="1"/>
              <a:t>osim</a:t>
            </a:r>
            <a:r>
              <a:rPr lang="en-US" sz="2000" dirty="0"/>
              <a:t> </a:t>
            </a:r>
            <a:r>
              <a:rPr lang="en-US" sz="2000" dirty="0" err="1"/>
              <a:t>košarkaškog</a:t>
            </a:r>
            <a:r>
              <a:rPr lang="en-US" sz="2000" dirty="0"/>
              <a:t> </a:t>
            </a:r>
            <a:r>
              <a:rPr lang="en-US" sz="2000" dirty="0" err="1"/>
              <a:t>terena</a:t>
            </a:r>
            <a:r>
              <a:rPr lang="en-US" sz="2000" dirty="0"/>
              <a:t>.</a:t>
            </a:r>
            <a:endParaRPr lang="en-US" sz="2000" dirty="0"/>
          </a:p>
          <a:p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rmAutofit/>
          </a:bodyPr>
          <a:lstStyle/>
          <a:p>
            <a:r>
              <a:rPr lang="en-US" sz="2000" dirty="0" err="1"/>
              <a:t>Tržišta</a:t>
            </a:r>
            <a:r>
              <a:rPr lang="en-US" sz="2000" dirty="0"/>
              <a:t> s </a:t>
            </a:r>
            <a:r>
              <a:rPr lang="en-US" sz="2000" dirty="0" err="1"/>
              <a:t>područja</a:t>
            </a:r>
            <a:r>
              <a:rPr lang="en-US" sz="2000" dirty="0"/>
              <a:t> </a:t>
            </a:r>
            <a:r>
              <a:rPr lang="en-US" sz="2000" dirty="0" err="1"/>
              <a:t>bivše</a:t>
            </a:r>
            <a:r>
              <a:rPr lang="en-US" sz="2000" dirty="0"/>
              <a:t> </a:t>
            </a:r>
            <a:r>
              <a:rPr lang="en-US" sz="2000" dirty="0" err="1"/>
              <a:t>Jugoslavije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dirty="0" err="1"/>
              <a:t>važna</a:t>
            </a:r>
            <a:r>
              <a:rPr lang="en-US" sz="2000" dirty="0"/>
              <a:t> </a:t>
            </a:r>
            <a:r>
              <a:rPr lang="en-US" sz="2000" dirty="0" err="1"/>
              <a:t>ciljna</a:t>
            </a:r>
            <a:r>
              <a:rPr lang="en-US" sz="2000" dirty="0"/>
              <a:t> </a:t>
            </a:r>
            <a:r>
              <a:rPr lang="en-US" sz="2000" dirty="0" err="1"/>
              <a:t>tržišta</a:t>
            </a:r>
            <a:r>
              <a:rPr lang="en-US" sz="2000" dirty="0"/>
              <a:t> </a:t>
            </a: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b="1" dirty="0" err="1"/>
              <a:t>Cedevitu</a:t>
            </a:r>
            <a:r>
              <a:rPr lang="en-US" sz="2000" b="1" dirty="0"/>
              <a:t>.</a:t>
            </a:r>
            <a:endParaRPr lang="en-US" sz="2000" b="1" dirty="0"/>
          </a:p>
          <a:p>
            <a:pPr>
              <a:buNone/>
            </a:pPr>
            <a:endParaRPr lang="en-US" sz="2000" dirty="0"/>
          </a:p>
          <a:p>
            <a:r>
              <a:rPr lang="en-US" sz="2000" b="1" dirty="0" err="1"/>
              <a:t>Ikea</a:t>
            </a:r>
            <a:r>
              <a:rPr lang="en-US" sz="2000" b="1" dirty="0"/>
              <a:t> </a:t>
            </a:r>
            <a:r>
              <a:rPr lang="en-US" sz="2000" dirty="0" err="1"/>
              <a:t>shvata</a:t>
            </a:r>
            <a:r>
              <a:rPr lang="en-US" sz="2000" dirty="0"/>
              <a:t> </a:t>
            </a:r>
            <a:r>
              <a:rPr lang="en-US" sz="2000" dirty="0" err="1"/>
              <a:t>želju</a:t>
            </a:r>
            <a:r>
              <a:rPr lang="en-US" sz="2000" dirty="0"/>
              <a:t> </a:t>
            </a:r>
            <a:r>
              <a:rPr lang="en-US" sz="2000" dirty="0" err="1"/>
              <a:t>ljudi</a:t>
            </a:r>
            <a:r>
              <a:rPr lang="en-US" sz="2000" dirty="0"/>
              <a:t> </a:t>
            </a: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dirty="0" err="1"/>
              <a:t>dobrim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jeftinim</a:t>
            </a:r>
            <a:r>
              <a:rPr lang="en-US" sz="2000" dirty="0"/>
              <a:t> </a:t>
            </a:r>
            <a:r>
              <a:rPr lang="en-US" sz="2000" dirty="0" err="1"/>
              <a:t>namještajem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proizvodi</a:t>
            </a:r>
            <a:r>
              <a:rPr lang="en-US" sz="2000" dirty="0"/>
              <a:t> </a:t>
            </a:r>
            <a:r>
              <a:rPr lang="en-US" sz="2000" dirty="0" err="1"/>
              <a:t>namještaj</a:t>
            </a:r>
            <a:r>
              <a:rPr lang="en-US" sz="2000" dirty="0"/>
              <a:t>.</a:t>
            </a:r>
            <a:endParaRPr lang="en-US" sz="2000" dirty="0"/>
          </a:p>
          <a:p>
            <a:pPr>
              <a:buNone/>
            </a:pPr>
            <a:endParaRPr lang="en-US" sz="2000" dirty="0"/>
          </a:p>
          <a:p>
            <a:r>
              <a:rPr lang="en-US" sz="2000" b="1" dirty="0" err="1"/>
              <a:t>Mediteran</a:t>
            </a:r>
            <a:r>
              <a:rPr lang="en-US" sz="2000" b="1" dirty="0"/>
              <a:t> </a:t>
            </a:r>
            <a:r>
              <a:rPr lang="en-US" sz="2000" b="1" dirty="0" err="1"/>
              <a:t>univerzitet</a:t>
            </a:r>
            <a:r>
              <a:rPr lang="en-US" sz="2000" b="1" dirty="0"/>
              <a:t> </a:t>
            </a:r>
            <a:r>
              <a:rPr lang="en-US" sz="2000" dirty="0" err="1"/>
              <a:t>shvata</a:t>
            </a:r>
            <a:r>
              <a:rPr lang="en-US" sz="2000" dirty="0"/>
              <a:t> </a:t>
            </a:r>
            <a:r>
              <a:rPr lang="en-US" sz="2000" dirty="0" err="1"/>
              <a:t>potrebu</a:t>
            </a:r>
            <a:r>
              <a:rPr lang="en-US" sz="2000" dirty="0"/>
              <a:t> </a:t>
            </a:r>
            <a:r>
              <a:rPr lang="en-US" sz="2000" dirty="0" err="1"/>
              <a:t>mladih</a:t>
            </a:r>
            <a:r>
              <a:rPr lang="en-US" sz="2000" dirty="0"/>
              <a:t> </a:t>
            </a:r>
            <a:r>
              <a:rPr lang="en-US" sz="2000" dirty="0" err="1"/>
              <a:t>ljudi</a:t>
            </a:r>
            <a:r>
              <a:rPr lang="en-US" sz="2000" dirty="0"/>
              <a:t> (</a:t>
            </a:r>
            <a:r>
              <a:rPr lang="en-US" sz="2000" dirty="0" err="1"/>
              <a:t>srednjoškolaca</a:t>
            </a:r>
            <a:r>
              <a:rPr lang="en-US" sz="2000" dirty="0"/>
              <a:t>) u </a:t>
            </a:r>
            <a:r>
              <a:rPr lang="en-US" sz="2000" dirty="0" err="1"/>
              <a:t>Crnoj</a:t>
            </a:r>
            <a:r>
              <a:rPr lang="en-US" sz="2000" dirty="0"/>
              <a:t> </a:t>
            </a:r>
            <a:r>
              <a:rPr lang="en-US" sz="2000" dirty="0" err="1"/>
              <a:t>Gori</a:t>
            </a:r>
            <a:r>
              <a:rPr lang="en-US" sz="2000" dirty="0"/>
              <a:t> </a:t>
            </a: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dirty="0" err="1"/>
              <a:t>kvalitetnim</a:t>
            </a:r>
            <a:r>
              <a:rPr lang="en-US" sz="2000" dirty="0"/>
              <a:t> </a:t>
            </a:r>
            <a:r>
              <a:rPr lang="en-US" sz="2000" dirty="0" err="1"/>
              <a:t>obrazovanjem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razvija</a:t>
            </a:r>
            <a:r>
              <a:rPr lang="en-US" sz="2000" dirty="0"/>
              <a:t> </a:t>
            </a:r>
            <a:r>
              <a:rPr lang="en-US" sz="2000" dirty="0" err="1"/>
              <a:t>Fakultet</a:t>
            </a:r>
            <a:r>
              <a:rPr lang="en-US" sz="2000" dirty="0"/>
              <a:t> </a:t>
            </a: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dirty="0" err="1"/>
              <a:t>mena</a:t>
            </a:r>
            <a:r>
              <a:rPr lang="sr-Latn-CS" sz="2000" dirty="0"/>
              <a:t>džment u Podgorici</a:t>
            </a:r>
            <a:r>
              <a:rPr lang="en-US" sz="2000" dirty="0"/>
              <a:t>.</a:t>
            </a:r>
            <a:endParaRPr lang="en-US" sz="2000" dirty="0"/>
          </a:p>
          <a:p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248472"/>
          </a:xfrm>
        </p:spPr>
        <p:txBody>
          <a:bodyPr>
            <a:normAutofit/>
          </a:bodyPr>
          <a:lstStyle/>
          <a:p>
            <a:r>
              <a:rPr lang="en-US" sz="2000" dirty="0"/>
              <a:t>PRIMJER- </a:t>
            </a:r>
            <a:r>
              <a:rPr lang="en-US" sz="2000" b="1" dirty="0" err="1"/>
              <a:t>bušilice</a:t>
            </a:r>
            <a:endParaRPr lang="en-US" sz="2000" dirty="0"/>
          </a:p>
          <a:p>
            <a:r>
              <a:rPr lang="en-US" sz="2000" dirty="0" err="1"/>
              <a:t>Ako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 primer  </a:t>
            </a:r>
            <a:r>
              <a:rPr lang="en-US" sz="2000" dirty="0" err="1"/>
              <a:t>zamislimo</a:t>
            </a:r>
            <a:r>
              <a:rPr lang="en-US" sz="2000" dirty="0"/>
              <a:t> </a:t>
            </a:r>
            <a:r>
              <a:rPr lang="en-US" sz="2000" dirty="0" err="1"/>
              <a:t>prodaju</a:t>
            </a:r>
            <a:r>
              <a:rPr lang="en-US" sz="2000" dirty="0"/>
              <a:t> </a:t>
            </a:r>
            <a:r>
              <a:rPr lang="en-US" sz="2000" dirty="0" err="1"/>
              <a:t>milion</a:t>
            </a:r>
            <a:r>
              <a:rPr lang="en-US" sz="2000" dirty="0"/>
              <a:t> </a:t>
            </a:r>
            <a:r>
              <a:rPr lang="en-US" sz="2000" dirty="0" err="1"/>
              <a:t>električnih</a:t>
            </a:r>
            <a:r>
              <a:rPr lang="en-US" sz="2000" dirty="0"/>
              <a:t> </a:t>
            </a:r>
            <a:r>
              <a:rPr lang="en-US" sz="2000" dirty="0" err="1"/>
              <a:t>bušilica</a:t>
            </a:r>
            <a:r>
              <a:rPr lang="en-US" sz="2000" dirty="0"/>
              <a:t> </a:t>
            </a:r>
            <a:r>
              <a:rPr lang="en-US" sz="2000" dirty="0" err="1"/>
              <a:t>koje</a:t>
            </a:r>
            <a:r>
              <a:rPr lang="en-US" sz="2000" dirty="0"/>
              <a:t> </a:t>
            </a:r>
            <a:r>
              <a:rPr lang="en-US" sz="2000" dirty="0" err="1"/>
              <a:t>buše</a:t>
            </a:r>
            <a:r>
              <a:rPr lang="en-US" sz="2000" dirty="0"/>
              <a:t> </a:t>
            </a:r>
            <a:r>
              <a:rPr lang="en-US" sz="2000" dirty="0" err="1"/>
              <a:t>rupe</a:t>
            </a:r>
            <a:r>
              <a:rPr lang="en-US" sz="2000" dirty="0"/>
              <a:t>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prečnikom</a:t>
            </a:r>
            <a:r>
              <a:rPr lang="en-US" sz="2000" dirty="0"/>
              <a:t>  x.</a:t>
            </a:r>
            <a:endParaRPr lang="en-US" sz="2000" dirty="0"/>
          </a:p>
          <a:p>
            <a:r>
              <a:rPr lang="en-US" sz="2000" dirty="0" err="1"/>
              <a:t>Znači</a:t>
            </a:r>
            <a:r>
              <a:rPr lang="en-US" sz="2000" dirty="0"/>
              <a:t> </a:t>
            </a:r>
            <a:r>
              <a:rPr lang="en-US" sz="2000" dirty="0" err="1"/>
              <a:t>da</a:t>
            </a:r>
            <a:r>
              <a:rPr lang="en-US" sz="2000" dirty="0"/>
              <a:t> “</a:t>
            </a:r>
            <a:r>
              <a:rPr lang="en-US" sz="2000" dirty="0" err="1"/>
              <a:t>postoji</a:t>
            </a:r>
            <a:r>
              <a:rPr lang="en-US" sz="2000" dirty="0"/>
              <a:t> </a:t>
            </a:r>
            <a:r>
              <a:rPr lang="en-US" sz="2000" dirty="0" err="1"/>
              <a:t>tržište</a:t>
            </a:r>
            <a:r>
              <a:rPr lang="en-US" sz="2000" dirty="0"/>
              <a:t> </a:t>
            </a:r>
            <a:r>
              <a:rPr lang="en-US" sz="2000" dirty="0" err="1"/>
              <a:t>kojem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dirty="0" err="1"/>
              <a:t>potrebne</a:t>
            </a:r>
            <a:r>
              <a:rPr lang="en-US" sz="2000" dirty="0"/>
              <a:t> </a:t>
            </a:r>
            <a:r>
              <a:rPr lang="en-US" sz="2000" dirty="0" err="1"/>
              <a:t>rupe</a:t>
            </a:r>
            <a:r>
              <a:rPr lang="en-US" sz="2000" dirty="0"/>
              <a:t>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prečnikom</a:t>
            </a:r>
            <a:r>
              <a:rPr lang="en-US" sz="2000" dirty="0"/>
              <a:t> x”. </a:t>
            </a:r>
            <a:endParaRPr lang="en-US" sz="2000" dirty="0"/>
          </a:p>
          <a:p>
            <a:r>
              <a:rPr lang="en-US" sz="2000" dirty="0" err="1"/>
              <a:t>Takve</a:t>
            </a:r>
            <a:r>
              <a:rPr lang="en-US" sz="2000" dirty="0"/>
              <a:t> </a:t>
            </a:r>
            <a:r>
              <a:rPr lang="en-US" sz="2000" dirty="0" err="1"/>
              <a:t>rupe</a:t>
            </a:r>
            <a:r>
              <a:rPr lang="en-US" sz="2000" dirty="0"/>
              <a:t>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prečnikom</a:t>
            </a:r>
            <a:r>
              <a:rPr lang="en-US" sz="2000" dirty="0"/>
              <a:t> x, a ne same </a:t>
            </a:r>
            <a:r>
              <a:rPr lang="en-US" sz="2000" dirty="0" err="1"/>
              <a:t>bušilice</a:t>
            </a:r>
            <a:r>
              <a:rPr lang="en-US" sz="2000" dirty="0"/>
              <a:t>,  </a:t>
            </a:r>
            <a:r>
              <a:rPr lang="en-US" sz="2000" dirty="0" err="1"/>
              <a:t>čine</a:t>
            </a:r>
            <a:r>
              <a:rPr lang="en-US" sz="2000" dirty="0"/>
              <a:t> </a:t>
            </a:r>
            <a:r>
              <a:rPr lang="en-US" sz="2000" dirty="0" err="1"/>
              <a:t>poslovni</a:t>
            </a:r>
            <a:r>
              <a:rPr lang="en-US" sz="2000" dirty="0"/>
              <a:t> </a:t>
            </a:r>
            <a:r>
              <a:rPr lang="en-US" sz="2000" dirty="0" err="1"/>
              <a:t>koncept</a:t>
            </a:r>
            <a:r>
              <a:rPr lang="en-US" sz="2000" dirty="0"/>
              <a:t>. </a:t>
            </a:r>
            <a:endParaRPr lang="en-US" sz="2000" dirty="0"/>
          </a:p>
          <a:p>
            <a:r>
              <a:rPr lang="en-US" sz="2000" dirty="0"/>
              <a:t>Primer: </a:t>
            </a:r>
            <a:r>
              <a:rPr lang="en-US" sz="2000" dirty="0" err="1"/>
              <a:t>Direktor</a:t>
            </a:r>
            <a:r>
              <a:rPr lang="en-US" sz="2000" dirty="0"/>
              <a:t> </a:t>
            </a:r>
            <a:r>
              <a:rPr lang="en-US" sz="2000" dirty="0" err="1"/>
              <a:t>kompanije</a:t>
            </a:r>
            <a:r>
              <a:rPr lang="en-US" sz="2000" dirty="0"/>
              <a:t> </a:t>
            </a:r>
            <a:r>
              <a:rPr lang="en-US" sz="2000" dirty="0" err="1"/>
              <a:t>koja</a:t>
            </a:r>
            <a:r>
              <a:rPr lang="en-US" sz="2000" dirty="0"/>
              <a:t> se </a:t>
            </a:r>
            <a:r>
              <a:rPr lang="en-US" sz="2000" dirty="0" err="1"/>
              <a:t>bavi</a:t>
            </a:r>
            <a:r>
              <a:rPr lang="en-US" sz="2000" dirty="0"/>
              <a:t> </a:t>
            </a:r>
            <a:r>
              <a:rPr lang="en-US" sz="2000" dirty="0" err="1"/>
              <a:t>proizvodnjom</a:t>
            </a:r>
            <a:r>
              <a:rPr lang="en-US" sz="2000" dirty="0"/>
              <a:t> </a:t>
            </a:r>
            <a:r>
              <a:rPr lang="en-US" sz="2000" dirty="0" err="1"/>
              <a:t>bušilica</a:t>
            </a:r>
            <a:r>
              <a:rPr lang="en-US" sz="2000" dirty="0"/>
              <a:t> </a:t>
            </a:r>
            <a:r>
              <a:rPr lang="en-US" sz="2000" dirty="0" err="1"/>
              <a:t>obratio</a:t>
            </a:r>
            <a:r>
              <a:rPr lang="en-US" sz="2000" dirty="0"/>
              <a:t> se </a:t>
            </a:r>
            <a:r>
              <a:rPr lang="en-US" sz="2000" dirty="0" err="1"/>
              <a:t>svojim</a:t>
            </a:r>
            <a:r>
              <a:rPr lang="en-US" sz="2000" dirty="0"/>
              <a:t> </a:t>
            </a:r>
            <a:r>
              <a:rPr lang="en-US" sz="2000" dirty="0" err="1"/>
              <a:t>prodavcima</a:t>
            </a:r>
            <a:r>
              <a:rPr lang="en-US" sz="2000" dirty="0"/>
              <a:t>: </a:t>
            </a:r>
            <a:r>
              <a:rPr lang="en-US" sz="2000" dirty="0" err="1"/>
              <a:t>vidite</a:t>
            </a:r>
            <a:r>
              <a:rPr lang="en-US" sz="2000" dirty="0"/>
              <a:t> </a:t>
            </a:r>
            <a:r>
              <a:rPr lang="en-US" sz="2000" dirty="0" err="1"/>
              <a:t>da</a:t>
            </a:r>
            <a:r>
              <a:rPr lang="en-US" sz="2000" dirty="0"/>
              <a:t> </a:t>
            </a:r>
            <a:r>
              <a:rPr lang="en-US" sz="2000" dirty="0" err="1"/>
              <a:t>kupcima</a:t>
            </a:r>
            <a:r>
              <a:rPr lang="en-US" sz="2000" dirty="0"/>
              <a:t> </a:t>
            </a:r>
            <a:r>
              <a:rPr lang="en-US" sz="2000" dirty="0" err="1"/>
              <a:t>nijesu</a:t>
            </a:r>
            <a:r>
              <a:rPr lang="en-US" sz="2000" dirty="0"/>
              <a:t> </a:t>
            </a:r>
            <a:r>
              <a:rPr lang="en-US" sz="2000" dirty="0" err="1"/>
              <a:t>potrebne</a:t>
            </a:r>
            <a:r>
              <a:rPr lang="en-US" sz="2000" dirty="0"/>
              <a:t> </a:t>
            </a:r>
            <a:r>
              <a:rPr lang="en-US" sz="2000" dirty="0" err="1"/>
              <a:t>naše</a:t>
            </a:r>
            <a:r>
              <a:rPr lang="en-US" sz="2000" dirty="0"/>
              <a:t> </a:t>
            </a:r>
            <a:r>
              <a:rPr lang="en-US" sz="2000" dirty="0" err="1"/>
              <a:t>bušilice</a:t>
            </a:r>
            <a:r>
              <a:rPr lang="en-US" sz="2000" dirty="0"/>
              <a:t>. Ono </a:t>
            </a:r>
            <a:r>
              <a:rPr lang="sr-Latn-CS" sz="2000" dirty="0"/>
              <a:t>š</a:t>
            </a:r>
            <a:r>
              <a:rPr lang="en-US" sz="2000" dirty="0"/>
              <a:t>ta </a:t>
            </a:r>
            <a:r>
              <a:rPr lang="en-US" sz="2000" dirty="0" err="1"/>
              <a:t>im</a:t>
            </a:r>
            <a:r>
              <a:rPr lang="en-US" sz="2000" dirty="0"/>
              <a:t> je </a:t>
            </a:r>
            <a:r>
              <a:rPr lang="en-US" sz="2000" dirty="0" err="1"/>
              <a:t>potrebno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dirty="0" err="1"/>
              <a:t>rupe</a:t>
            </a:r>
            <a:r>
              <a:rPr lang="en-US" sz="2000" dirty="0"/>
              <a:t>. </a:t>
            </a:r>
            <a:r>
              <a:rPr lang="en-US" sz="2000" dirty="0" err="1"/>
              <a:t>Nađite</a:t>
            </a:r>
            <a:r>
              <a:rPr lang="en-US" sz="2000" dirty="0"/>
              <a:t> mi </a:t>
            </a:r>
            <a:r>
              <a:rPr lang="en-US" sz="2000" dirty="0" err="1"/>
              <a:t>tržište</a:t>
            </a:r>
            <a:r>
              <a:rPr lang="en-US" sz="2000" dirty="0"/>
              <a:t> </a:t>
            </a:r>
            <a:r>
              <a:rPr lang="en-US" sz="2000" dirty="0" err="1"/>
              <a:t>kome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dirty="0" err="1"/>
              <a:t>najviše</a:t>
            </a:r>
            <a:r>
              <a:rPr lang="en-US" sz="2000" dirty="0"/>
              <a:t> </a:t>
            </a:r>
            <a:r>
              <a:rPr lang="en-US" sz="2000" dirty="0" err="1"/>
              <a:t>potrebne</a:t>
            </a:r>
            <a:r>
              <a:rPr lang="en-US" sz="2000" dirty="0"/>
              <a:t> </a:t>
            </a:r>
            <a:r>
              <a:rPr lang="en-US" sz="2000" dirty="0" err="1"/>
              <a:t>rupe</a:t>
            </a:r>
            <a:r>
              <a:rPr lang="en-US" sz="2000" dirty="0"/>
              <a:t>.</a:t>
            </a:r>
            <a:endParaRPr lang="en-US" sz="2000" dirty="0"/>
          </a:p>
          <a:p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2856"/>
            <a:ext cx="8435280" cy="4725144"/>
          </a:xfrm>
        </p:spPr>
        <p:txBody>
          <a:bodyPr>
            <a:normAutofit/>
          </a:bodyPr>
          <a:lstStyle/>
          <a:p>
            <a:r>
              <a:rPr lang="hr-HR" sz="2000" b="1" dirty="0"/>
              <a:t>Osnovna maksima</a:t>
            </a:r>
            <a:r>
              <a:rPr lang="hr-HR" sz="2000" dirty="0"/>
              <a:t> marketinga je: Upoznaj svoje ciljno tržište i znaj kako da ga zadovoljiš.</a:t>
            </a:r>
            <a:endParaRPr lang="en-US" sz="2000" dirty="0"/>
          </a:p>
          <a:p>
            <a:r>
              <a:rPr lang="hr-HR" sz="2000" dirty="0"/>
              <a:t>Ciljno tržište se određuje </a:t>
            </a:r>
            <a:r>
              <a:rPr lang="hr-HR" sz="2000" b="1" dirty="0"/>
              <a:t>nakon izvršene </a:t>
            </a:r>
            <a:r>
              <a:rPr lang="en-US" sz="2000" b="1" dirty="0"/>
              <a:t>s</a:t>
            </a:r>
            <a:r>
              <a:rPr lang="hr-HR" sz="2000" b="1" dirty="0"/>
              <a:t>egmentacije</a:t>
            </a:r>
            <a:r>
              <a:rPr lang="hr-HR" sz="2000" dirty="0"/>
              <a:t>.</a:t>
            </a:r>
            <a:endParaRPr lang="en-US" sz="2000" dirty="0"/>
          </a:p>
          <a:p>
            <a:r>
              <a:rPr lang="sr-Latn-CS" sz="2000" b="1" dirty="0"/>
              <a:t>Pri izboru ciljnog tržišta organizacija: </a:t>
            </a:r>
            <a:endParaRPr lang="en-US" sz="2000" dirty="0"/>
          </a:p>
          <a:p>
            <a:pPr lvl="1"/>
            <a:r>
              <a:rPr lang="sr-Latn-CS" sz="1800" dirty="0"/>
              <a:t>procjenjuje mogućnosti tržišnih segmenata, a zatim </a:t>
            </a:r>
            <a:endParaRPr lang="en-US" sz="1800" dirty="0"/>
          </a:p>
          <a:p>
            <a:pPr lvl="1"/>
            <a:r>
              <a:rPr lang="sr-Latn-CS" sz="1800" dirty="0"/>
              <a:t>vrši izbor ciljnih tržišnih segmenata.</a:t>
            </a:r>
            <a:endParaRPr lang="en-US" dirty="0"/>
          </a:p>
          <a:p>
            <a:r>
              <a:rPr lang="en-US" sz="2000" dirty="0" err="1"/>
              <a:t>Preduze</a:t>
            </a:r>
            <a:r>
              <a:rPr lang="sr-Latn-CS" sz="2000" dirty="0"/>
              <a:t>će</a:t>
            </a:r>
            <a:r>
              <a:rPr lang="en-US" sz="2000" dirty="0"/>
              <a:t> </a:t>
            </a:r>
            <a:r>
              <a:rPr lang="en-US" sz="2000" dirty="0" err="1"/>
              <a:t>pažljivo</a:t>
            </a:r>
            <a:r>
              <a:rPr lang="en-US" sz="2000" dirty="0"/>
              <a:t> </a:t>
            </a:r>
            <a:r>
              <a:rPr lang="en-US" sz="2000" dirty="0" err="1"/>
              <a:t>bira</a:t>
            </a:r>
            <a:r>
              <a:rPr lang="en-US" sz="2000" dirty="0"/>
              <a:t> </a:t>
            </a:r>
            <a:r>
              <a:rPr lang="en-US" sz="2000" dirty="0" err="1"/>
              <a:t>odre</a:t>
            </a:r>
            <a:r>
              <a:rPr lang="sr-Latn-CS" sz="2000" dirty="0"/>
              <a:t>đ</a:t>
            </a:r>
            <a:r>
              <a:rPr lang="en-US" sz="2000" dirty="0" err="1"/>
              <a:t>ene</a:t>
            </a:r>
            <a:r>
              <a:rPr lang="en-US" sz="2000" dirty="0"/>
              <a:t> </a:t>
            </a:r>
            <a:r>
              <a:rPr lang="en-US" sz="2000" dirty="0" err="1"/>
              <a:t>tržišne</a:t>
            </a:r>
            <a:r>
              <a:rPr lang="en-US" sz="2000" dirty="0"/>
              <a:t> </a:t>
            </a:r>
            <a:r>
              <a:rPr lang="en-US" sz="2000" dirty="0" err="1"/>
              <a:t>segmente</a:t>
            </a:r>
            <a:r>
              <a:rPr lang="en-US" sz="2000" dirty="0"/>
              <a:t> </a:t>
            </a:r>
            <a:r>
              <a:rPr lang="en-US" sz="2000" dirty="0" err="1"/>
              <a:t>kako</a:t>
            </a:r>
            <a:r>
              <a:rPr lang="en-US" sz="2000" dirty="0"/>
              <a:t> bi </a:t>
            </a:r>
            <a:r>
              <a:rPr lang="en-US" sz="2000" dirty="0" err="1"/>
              <a:t>svoje</a:t>
            </a:r>
            <a:r>
              <a:rPr lang="en-US" sz="2000" dirty="0"/>
              <a:t> </a:t>
            </a:r>
            <a:r>
              <a:rPr lang="en-US" sz="2000" dirty="0" err="1"/>
              <a:t>poslovanje</a:t>
            </a:r>
            <a:r>
              <a:rPr lang="en-US" sz="2000" dirty="0"/>
              <a:t> </a:t>
            </a:r>
            <a:r>
              <a:rPr lang="en-US" sz="2000" dirty="0" err="1"/>
              <a:t>organizovali</a:t>
            </a:r>
            <a:r>
              <a:rPr lang="en-US" sz="2000" dirty="0"/>
              <a:t> </a:t>
            </a:r>
            <a:r>
              <a:rPr lang="en-US" sz="2000" dirty="0" err="1"/>
              <a:t>tako</a:t>
            </a:r>
            <a:r>
              <a:rPr lang="en-US" sz="2000" dirty="0"/>
              <a:t> </a:t>
            </a:r>
            <a:r>
              <a:rPr lang="en-US" sz="2000" dirty="0" err="1"/>
              <a:t>da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njemu</a:t>
            </a:r>
            <a:r>
              <a:rPr lang="en-US" sz="2000" dirty="0"/>
              <a:t> </a:t>
            </a:r>
            <a:r>
              <a:rPr lang="en-US" sz="2000" dirty="0" err="1"/>
              <a:t>potrebe</a:t>
            </a:r>
            <a:r>
              <a:rPr lang="en-US" sz="2000" dirty="0"/>
              <a:t> </a:t>
            </a:r>
            <a:r>
              <a:rPr lang="en-US" sz="2000" dirty="0" err="1"/>
              <a:t>potrošača</a:t>
            </a:r>
            <a:r>
              <a:rPr lang="en-US" sz="2000" dirty="0"/>
              <a:t> </a:t>
            </a:r>
            <a:r>
              <a:rPr lang="en-US" sz="2000" dirty="0" err="1"/>
              <a:t>zadovolje</a:t>
            </a:r>
            <a:r>
              <a:rPr lang="en-US" sz="2000" dirty="0"/>
              <a:t> </a:t>
            </a:r>
            <a:r>
              <a:rPr lang="en-US" sz="2000" dirty="0" err="1"/>
              <a:t>bolje</a:t>
            </a:r>
            <a:r>
              <a:rPr lang="en-US" sz="2000" dirty="0"/>
              <a:t> </a:t>
            </a:r>
            <a:r>
              <a:rPr lang="en-US" sz="2000" dirty="0" err="1"/>
              <a:t>od</a:t>
            </a:r>
            <a:r>
              <a:rPr lang="en-US" sz="2000" dirty="0"/>
              <a:t> </a:t>
            </a:r>
            <a:r>
              <a:rPr lang="en-US" sz="2000" dirty="0" err="1"/>
              <a:t>konkurenata</a:t>
            </a:r>
            <a:r>
              <a:rPr lang="en-US" sz="2000" dirty="0"/>
              <a:t>.</a:t>
            </a:r>
            <a:endParaRPr lang="en-US" sz="2000" dirty="0"/>
          </a:p>
          <a:p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u="sng" dirty="0" err="1"/>
              <a:t>Pobjedničke</a:t>
            </a:r>
            <a:r>
              <a:rPr lang="en-US" b="1" u="sng" dirty="0"/>
              <a:t> </a:t>
            </a:r>
            <a:r>
              <a:rPr lang="en-US" b="1" u="sng" dirty="0" err="1"/>
              <a:t>marketinške</a:t>
            </a:r>
            <a:r>
              <a:rPr lang="en-US" b="1" u="sng" dirty="0"/>
              <a:t> </a:t>
            </a:r>
            <a:r>
              <a:rPr lang="en-US" b="1" u="sng" dirty="0" err="1"/>
              <a:t>prakse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582292"/>
          </a:xfrm>
        </p:spPr>
        <p:txBody>
          <a:bodyPr>
            <a:normAutofit/>
          </a:bodyPr>
          <a:lstStyle/>
          <a:p>
            <a:pPr lvl="1"/>
            <a:r>
              <a:rPr lang="en-US" dirty="0" err="1"/>
              <a:t>Pobjedi</a:t>
            </a:r>
            <a:r>
              <a:rPr lang="en-US" dirty="0"/>
              <a:t> </a:t>
            </a:r>
            <a:r>
              <a:rPr lang="en-US" dirty="0" err="1"/>
              <a:t>višim</a:t>
            </a:r>
            <a:r>
              <a:rPr lang="en-US" dirty="0"/>
              <a:t> </a:t>
            </a:r>
            <a:r>
              <a:rPr lang="en-US" dirty="0" err="1"/>
              <a:t>kvalitetom</a:t>
            </a:r>
            <a:endParaRPr lang="en-US" dirty="0"/>
          </a:p>
          <a:p>
            <a:pPr lvl="1"/>
            <a:r>
              <a:rPr lang="en-US" dirty="0" err="1"/>
              <a:t>Pobjedi</a:t>
            </a:r>
            <a:r>
              <a:rPr lang="en-US" dirty="0"/>
              <a:t> </a:t>
            </a:r>
            <a:r>
              <a:rPr lang="en-US" dirty="0" err="1"/>
              <a:t>boljom</a:t>
            </a:r>
            <a:r>
              <a:rPr lang="en-US" dirty="0"/>
              <a:t> </a:t>
            </a:r>
            <a:r>
              <a:rPr lang="en-US" dirty="0" err="1"/>
              <a:t>uslugom</a:t>
            </a:r>
            <a:endParaRPr lang="en-US" dirty="0"/>
          </a:p>
          <a:p>
            <a:pPr lvl="1"/>
            <a:r>
              <a:rPr lang="en-US" dirty="0" err="1"/>
              <a:t>Pobjedi</a:t>
            </a:r>
            <a:r>
              <a:rPr lang="en-US" dirty="0"/>
              <a:t> </a:t>
            </a:r>
            <a:r>
              <a:rPr lang="en-US" dirty="0" err="1"/>
              <a:t>nižim</a:t>
            </a:r>
            <a:r>
              <a:rPr lang="en-US" dirty="0"/>
              <a:t> </a:t>
            </a:r>
            <a:r>
              <a:rPr lang="en-US" dirty="0" err="1"/>
              <a:t>cijenama</a:t>
            </a:r>
            <a:endParaRPr lang="en-US" dirty="0"/>
          </a:p>
          <a:p>
            <a:pPr lvl="1"/>
            <a:r>
              <a:rPr lang="en-US" dirty="0" err="1"/>
              <a:t>Pobjedi</a:t>
            </a:r>
            <a:r>
              <a:rPr lang="en-US" dirty="0"/>
              <a:t> </a:t>
            </a:r>
            <a:r>
              <a:rPr lang="en-US" dirty="0" err="1"/>
              <a:t>većim</a:t>
            </a:r>
            <a:r>
              <a:rPr lang="en-US" dirty="0"/>
              <a:t> u</a:t>
            </a:r>
            <a:r>
              <a:rPr lang="sr-Latn-CS" dirty="0"/>
              <a:t>češćem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endParaRPr lang="en-US" dirty="0"/>
          </a:p>
          <a:p>
            <a:pPr lvl="1"/>
            <a:r>
              <a:rPr lang="en-US" dirty="0" err="1"/>
              <a:t>Pobjedi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adaptacije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prilagođavanja</a:t>
            </a:r>
            <a:endParaRPr lang="en-US" dirty="0"/>
          </a:p>
          <a:p>
            <a:pPr lvl="1"/>
            <a:r>
              <a:rPr lang="en-US" dirty="0" err="1"/>
              <a:t>Pobjedi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stalnog</a:t>
            </a:r>
            <a:r>
              <a:rPr lang="en-US" dirty="0"/>
              <a:t> </a:t>
            </a:r>
            <a:r>
              <a:rPr lang="en-US" dirty="0" err="1"/>
              <a:t>poboljšavanja</a:t>
            </a:r>
            <a:r>
              <a:rPr lang="en-US" dirty="0"/>
              <a:t> </a:t>
            </a:r>
            <a:r>
              <a:rPr lang="en-US" dirty="0" err="1"/>
              <a:t>proizvoda</a:t>
            </a:r>
            <a:r>
              <a:rPr lang="en-US" dirty="0"/>
              <a:t> </a:t>
            </a:r>
            <a:endParaRPr lang="en-US" dirty="0"/>
          </a:p>
          <a:p>
            <a:pPr lvl="1"/>
            <a:r>
              <a:rPr lang="en-US" dirty="0" err="1"/>
              <a:t>Pobjedi</a:t>
            </a:r>
            <a:r>
              <a:rPr lang="en-US" dirty="0"/>
              <a:t> </a:t>
            </a:r>
            <a:r>
              <a:rPr lang="en-US" dirty="0" err="1"/>
              <a:t>inovativnim</a:t>
            </a:r>
            <a:r>
              <a:rPr lang="en-US" dirty="0"/>
              <a:t> </a:t>
            </a:r>
            <a:r>
              <a:rPr lang="en-US" dirty="0" err="1"/>
              <a:t>proizvodima</a:t>
            </a:r>
            <a:endParaRPr lang="en-US" dirty="0"/>
          </a:p>
          <a:p>
            <a:pPr lvl="1"/>
            <a:r>
              <a:rPr lang="en-US" dirty="0" err="1"/>
              <a:t>Pobjedi</a:t>
            </a:r>
            <a:r>
              <a:rPr lang="en-US" dirty="0"/>
              <a:t> </a:t>
            </a:r>
            <a:r>
              <a:rPr lang="en-US" dirty="0" err="1"/>
              <a:t>ulaskom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u </a:t>
            </a:r>
            <a:r>
              <a:rPr lang="en-US" dirty="0" err="1"/>
              <a:t>porastu</a:t>
            </a:r>
            <a:endParaRPr lang="en-US" dirty="0"/>
          </a:p>
          <a:p>
            <a:pPr lvl="1"/>
            <a:r>
              <a:rPr lang="en-US" dirty="0" err="1"/>
              <a:t>Pobjedi</a:t>
            </a:r>
            <a:r>
              <a:rPr lang="en-US" dirty="0"/>
              <a:t> </a:t>
            </a:r>
            <a:r>
              <a:rPr lang="en-US" dirty="0" err="1"/>
              <a:t>nadmašivanjem</a:t>
            </a:r>
            <a:r>
              <a:rPr lang="en-US" dirty="0"/>
              <a:t> </a:t>
            </a:r>
            <a:r>
              <a:rPr lang="en-US" dirty="0" err="1"/>
              <a:t>očekivanja</a:t>
            </a:r>
            <a:r>
              <a:rPr lang="en-US" dirty="0"/>
              <a:t> </a:t>
            </a:r>
            <a:r>
              <a:rPr lang="en-US" dirty="0" err="1"/>
              <a:t>kupaca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725144"/>
          </a:xfrm>
        </p:spPr>
        <p:txBody>
          <a:bodyPr>
            <a:normAutofit/>
          </a:bodyPr>
          <a:lstStyle/>
          <a:p>
            <a:r>
              <a:rPr lang="en-US" sz="1800" b="1" u="sng" dirty="0" err="1"/>
              <a:t>Kriterijumi</a:t>
            </a:r>
            <a:r>
              <a:rPr lang="en-US" sz="1800" b="1" u="sng" dirty="0"/>
              <a:t> </a:t>
            </a:r>
            <a:r>
              <a:rPr lang="en-US" sz="1800" b="1" u="sng" dirty="0" err="1"/>
              <a:t>izbora</a:t>
            </a:r>
            <a:r>
              <a:rPr lang="en-US" sz="1800" b="1" u="sng" dirty="0"/>
              <a:t> </a:t>
            </a:r>
            <a:r>
              <a:rPr lang="en-US" sz="1800" b="1" u="sng" dirty="0" err="1"/>
              <a:t>ciljnog</a:t>
            </a:r>
            <a:r>
              <a:rPr lang="en-US" sz="1800" b="1" u="sng" dirty="0"/>
              <a:t> </a:t>
            </a:r>
            <a:r>
              <a:rPr lang="en-US" sz="1800" b="1" u="sng" dirty="0" err="1"/>
              <a:t>tržišta</a:t>
            </a:r>
            <a:r>
              <a:rPr lang="en-US" sz="1800" b="1" u="sng" dirty="0"/>
              <a:t> </a:t>
            </a:r>
            <a:r>
              <a:rPr lang="en-US" sz="1800" dirty="0" err="1"/>
              <a:t>su</a:t>
            </a:r>
            <a:r>
              <a:rPr lang="en-US" sz="1800" dirty="0"/>
              <a:t>:</a:t>
            </a:r>
            <a:endParaRPr lang="en-US" sz="1800" dirty="0"/>
          </a:p>
          <a:p>
            <a:pPr lvl="1"/>
            <a:r>
              <a:rPr lang="en-US" sz="2400" dirty="0" err="1"/>
              <a:t>atraktivnost</a:t>
            </a:r>
            <a:r>
              <a:rPr lang="en-US" sz="2400" dirty="0"/>
              <a:t> (</a:t>
            </a:r>
            <a:r>
              <a:rPr lang="en-US" sz="2400" dirty="0" err="1"/>
              <a:t>analiza</a:t>
            </a:r>
            <a:r>
              <a:rPr lang="en-US" sz="2400" dirty="0"/>
              <a:t> </a:t>
            </a:r>
            <a:r>
              <a:rPr lang="en-US" sz="2400" dirty="0" err="1"/>
              <a:t>veličine</a:t>
            </a:r>
            <a:r>
              <a:rPr lang="en-US" sz="2400" dirty="0"/>
              <a:t> </a:t>
            </a:r>
            <a:r>
              <a:rPr lang="en-US" sz="2400" dirty="0" err="1"/>
              <a:t>tržišta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stopa</a:t>
            </a:r>
            <a:r>
              <a:rPr lang="en-US" sz="2400" dirty="0"/>
              <a:t> </a:t>
            </a:r>
            <a:r>
              <a:rPr lang="en-US" sz="2400" dirty="0" err="1"/>
              <a:t>rasta</a:t>
            </a:r>
            <a:r>
              <a:rPr lang="en-US" sz="2400" dirty="0"/>
              <a:t> </a:t>
            </a:r>
            <a:r>
              <a:rPr lang="en-US" sz="2400" dirty="0" err="1"/>
              <a:t>tržišta</a:t>
            </a:r>
            <a:r>
              <a:rPr lang="en-US" sz="2400" dirty="0"/>
              <a:t>),</a:t>
            </a:r>
            <a:endParaRPr lang="en-US" sz="2400" dirty="0"/>
          </a:p>
          <a:p>
            <a:pPr lvl="1"/>
            <a:r>
              <a:rPr lang="en-US" sz="2400" dirty="0" err="1"/>
              <a:t>konkurentnost</a:t>
            </a:r>
            <a:r>
              <a:rPr lang="en-US" sz="2400" dirty="0"/>
              <a:t> (</a:t>
            </a:r>
            <a:r>
              <a:rPr lang="en-US" sz="2400" dirty="0" err="1"/>
              <a:t>analiza</a:t>
            </a:r>
            <a:r>
              <a:rPr lang="en-US" sz="2400" dirty="0"/>
              <a:t> </a:t>
            </a:r>
            <a:r>
              <a:rPr lang="en-US" sz="2400" dirty="0" err="1"/>
              <a:t>konkurencije</a:t>
            </a:r>
            <a:r>
              <a:rPr lang="en-US" sz="2400" dirty="0"/>
              <a:t>),</a:t>
            </a:r>
            <a:endParaRPr lang="en-US" sz="2400" dirty="0"/>
          </a:p>
          <a:p>
            <a:pPr lvl="1"/>
            <a:r>
              <a:rPr lang="en-US" sz="2400" dirty="0" err="1"/>
              <a:t>troškovi</a:t>
            </a:r>
            <a:r>
              <a:rPr lang="en-US" sz="2400" dirty="0"/>
              <a:t> </a:t>
            </a:r>
            <a:r>
              <a:rPr lang="en-US" sz="2400" dirty="0" err="1"/>
              <a:t>ulaska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tržište</a:t>
            </a:r>
            <a:r>
              <a:rPr lang="en-US" sz="2400" dirty="0"/>
              <a:t> (</a:t>
            </a:r>
            <a:r>
              <a:rPr lang="en-US" sz="2400" dirty="0" err="1"/>
              <a:t>ocjena</a:t>
            </a:r>
            <a:r>
              <a:rPr lang="en-US" sz="2400" dirty="0"/>
              <a:t> </a:t>
            </a:r>
            <a:r>
              <a:rPr lang="en-US" sz="2400" dirty="0" err="1"/>
              <a:t>da</a:t>
            </a:r>
            <a:r>
              <a:rPr lang="en-US" sz="2400" dirty="0"/>
              <a:t> </a:t>
            </a:r>
            <a:r>
              <a:rPr lang="en-US" sz="2400" dirty="0" err="1"/>
              <a:t>li</a:t>
            </a:r>
            <a:r>
              <a:rPr lang="en-US" sz="2400" dirty="0"/>
              <a:t>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dirty="0" err="1"/>
              <a:t>troškovi</a:t>
            </a:r>
            <a:r>
              <a:rPr lang="en-US" sz="2400" dirty="0"/>
              <a:t> </a:t>
            </a:r>
            <a:r>
              <a:rPr lang="en-US" sz="2400" dirty="0" err="1"/>
              <a:t>visoki</a:t>
            </a:r>
            <a:r>
              <a:rPr lang="en-US" sz="2400" dirty="0"/>
              <a:t>, </a:t>
            </a:r>
            <a:r>
              <a:rPr lang="en-US" sz="2400" dirty="0" err="1"/>
              <a:t>osrednji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niski</a:t>
            </a:r>
            <a:r>
              <a:rPr lang="en-US" sz="2400" dirty="0"/>
              <a:t>) </a:t>
            </a:r>
            <a:r>
              <a:rPr lang="en-US" sz="2400" dirty="0" err="1"/>
              <a:t>i</a:t>
            </a:r>
            <a:endParaRPr lang="en-US" sz="2400" dirty="0"/>
          </a:p>
          <a:p>
            <a:pPr lvl="1"/>
            <a:r>
              <a:rPr lang="en-US" sz="2400" dirty="0" err="1"/>
              <a:t>moguća</a:t>
            </a:r>
            <a:r>
              <a:rPr lang="en-US" sz="2400" dirty="0"/>
              <a:t> </a:t>
            </a:r>
            <a:r>
              <a:rPr lang="en-US" sz="2400" dirty="0" err="1"/>
              <a:t>dobit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92488"/>
          </a:xfrm>
        </p:spPr>
        <p:txBody>
          <a:bodyPr>
            <a:normAutofit/>
          </a:bodyPr>
          <a:lstStyle/>
          <a:p>
            <a:r>
              <a:rPr lang="en-US" sz="2000" dirty="0" err="1"/>
              <a:t>Skup</a:t>
            </a:r>
            <a:r>
              <a:rPr lang="en-US" sz="2000" dirty="0"/>
              <a:t> </a:t>
            </a:r>
            <a:r>
              <a:rPr lang="en-US" sz="2000" dirty="0" err="1"/>
              <a:t>svih</a:t>
            </a:r>
            <a:r>
              <a:rPr lang="en-US" sz="2000" dirty="0"/>
              <a:t> </a:t>
            </a:r>
            <a:r>
              <a:rPr lang="en-US" sz="2000" dirty="0" err="1"/>
              <a:t>stvarnih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potencijalnih</a:t>
            </a:r>
            <a:r>
              <a:rPr lang="en-US" sz="2000" dirty="0"/>
              <a:t> </a:t>
            </a:r>
            <a:r>
              <a:rPr lang="en-US" sz="2000" dirty="0" err="1"/>
              <a:t>kupaca</a:t>
            </a:r>
            <a:r>
              <a:rPr lang="en-US" sz="2000" dirty="0"/>
              <a:t>=</a:t>
            </a:r>
            <a:r>
              <a:rPr lang="en-US" sz="2000" b="1" dirty="0"/>
              <a:t>TRŽIŠTE</a:t>
            </a:r>
            <a:endParaRPr lang="en-US" sz="2000" dirty="0"/>
          </a:p>
          <a:p>
            <a:pPr lvl="0"/>
            <a:r>
              <a:rPr lang="sr-Latn-CS" sz="2000" dirty="0"/>
              <a:t>Nije jednostavno opslužiti sve kupce na tržištu,</a:t>
            </a:r>
            <a:endParaRPr lang="en-US" sz="2000" dirty="0"/>
          </a:p>
          <a:p>
            <a:r>
              <a:rPr lang="en-US" sz="2000" dirty="0" err="1"/>
              <a:t>Praktično</a:t>
            </a:r>
            <a:r>
              <a:rPr lang="en-US" sz="2000" dirty="0"/>
              <a:t> </a:t>
            </a:r>
            <a:r>
              <a:rPr lang="en-US" sz="2000" dirty="0" err="1"/>
              <a:t>da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nema</a:t>
            </a:r>
            <a:r>
              <a:rPr lang="en-US" sz="2000" dirty="0"/>
              <a:t> </a:t>
            </a:r>
            <a:r>
              <a:rPr lang="en-US" sz="2000" dirty="0" err="1"/>
              <a:t>kompanije</a:t>
            </a:r>
            <a:r>
              <a:rPr lang="en-US" sz="2000" dirty="0"/>
              <a:t> </a:t>
            </a:r>
            <a:r>
              <a:rPr lang="en-US" sz="2000" dirty="0" err="1"/>
              <a:t>koja</a:t>
            </a:r>
            <a:r>
              <a:rPr lang="en-US" sz="2000" dirty="0"/>
              <a:t> </a:t>
            </a:r>
            <a:r>
              <a:rPr lang="en-US" sz="2000" dirty="0" err="1"/>
              <a:t>može</a:t>
            </a:r>
            <a:r>
              <a:rPr lang="en-US" sz="2000" dirty="0"/>
              <a:t> </a:t>
            </a:r>
            <a:r>
              <a:rPr lang="en-US" sz="2000" dirty="0" err="1"/>
              <a:t>zadovoljiti</a:t>
            </a:r>
            <a:r>
              <a:rPr lang="en-US" sz="2000" dirty="0"/>
              <a:t> </a:t>
            </a:r>
            <a:r>
              <a:rPr lang="en-US" sz="2000" dirty="0" err="1"/>
              <a:t>želje</a:t>
            </a:r>
            <a:r>
              <a:rPr lang="en-US" sz="2000" dirty="0"/>
              <a:t>, </a:t>
            </a:r>
            <a:r>
              <a:rPr lang="en-US" sz="2000" dirty="0" err="1"/>
              <a:t>potrebe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očekivanja</a:t>
            </a:r>
            <a:r>
              <a:rPr lang="en-US" sz="2000" dirty="0"/>
              <a:t> </a:t>
            </a:r>
            <a:r>
              <a:rPr lang="en-US" sz="2000" dirty="0" err="1"/>
              <a:t>svih</a:t>
            </a:r>
            <a:r>
              <a:rPr lang="en-US" sz="2000" dirty="0"/>
              <a:t> </a:t>
            </a:r>
            <a:r>
              <a:rPr lang="en-US" sz="2000" dirty="0" err="1"/>
              <a:t>kupaca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nekom</a:t>
            </a:r>
            <a:r>
              <a:rPr lang="en-US" sz="2000" dirty="0"/>
              <a:t> </a:t>
            </a:r>
            <a:r>
              <a:rPr lang="en-US" sz="2000" dirty="0" err="1"/>
              <a:t>određenom</a:t>
            </a:r>
            <a:r>
              <a:rPr lang="en-US" sz="2000" dirty="0"/>
              <a:t>, </a:t>
            </a:r>
            <a:r>
              <a:rPr lang="en-US" sz="2000" dirty="0" err="1"/>
              <a:t>velikom</a:t>
            </a:r>
            <a:r>
              <a:rPr lang="en-US" sz="2000" dirty="0"/>
              <a:t> </a:t>
            </a:r>
            <a:r>
              <a:rPr lang="en-US" sz="2000" dirty="0" err="1"/>
              <a:t>tržištu</a:t>
            </a:r>
            <a:r>
              <a:rPr lang="en-US" sz="2000" dirty="0"/>
              <a:t>.</a:t>
            </a:r>
            <a:endParaRPr lang="en-US" sz="2000" dirty="0"/>
          </a:p>
          <a:p>
            <a:r>
              <a:rPr lang="en-US" sz="2000" dirty="0" err="1"/>
              <a:t>Kupaca</a:t>
            </a:r>
            <a:r>
              <a:rPr lang="en-US" sz="2000" dirty="0"/>
              <a:t> </a:t>
            </a:r>
            <a:r>
              <a:rPr lang="en-US" sz="2000" dirty="0" err="1"/>
              <a:t>ili</a:t>
            </a:r>
            <a:r>
              <a:rPr lang="en-US" sz="2000" dirty="0"/>
              <a:t> </a:t>
            </a:r>
            <a:r>
              <a:rPr lang="en-US" sz="2000" dirty="0" err="1"/>
              <a:t>ima</a:t>
            </a:r>
            <a:r>
              <a:rPr lang="en-US" sz="2000" dirty="0"/>
              <a:t> </a:t>
            </a:r>
            <a:r>
              <a:rPr lang="en-US" sz="2000" dirty="0" err="1"/>
              <a:t>previše</a:t>
            </a:r>
            <a:r>
              <a:rPr lang="en-US" sz="2000" dirty="0"/>
              <a:t>, </a:t>
            </a:r>
            <a:r>
              <a:rPr lang="en-US" sz="2000" dirty="0" err="1"/>
              <a:t>brojni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, </a:t>
            </a:r>
            <a:r>
              <a:rPr lang="en-US" sz="2000" dirty="0" err="1"/>
              <a:t>ili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dirty="0" err="1"/>
              <a:t>rasprostranjeni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velikom</a:t>
            </a:r>
            <a:r>
              <a:rPr lang="en-US" sz="2000" dirty="0"/>
              <a:t> </a:t>
            </a:r>
            <a:r>
              <a:rPr lang="en-US" sz="2000" dirty="0" err="1"/>
              <a:t>području</a:t>
            </a:r>
            <a:r>
              <a:rPr lang="en-US" sz="2000" dirty="0"/>
              <a:t> </a:t>
            </a:r>
            <a:r>
              <a:rPr lang="en-US" sz="2000" dirty="0" err="1"/>
              <a:t>ili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dirty="0" err="1"/>
              <a:t>neheterogeni</a:t>
            </a:r>
            <a:r>
              <a:rPr lang="sr-Latn-CS" sz="2000" dirty="0"/>
              <a:t> </a:t>
            </a:r>
            <a:r>
              <a:rPr lang="en-US" sz="2000" dirty="0"/>
              <a:t>u </a:t>
            </a:r>
            <a:r>
              <a:rPr lang="en-US" sz="2000" dirty="0" err="1"/>
              <a:t>smislu</a:t>
            </a:r>
            <a:r>
              <a:rPr lang="sr-Latn-CS" sz="2000" dirty="0"/>
              <a:t> </a:t>
            </a:r>
            <a:r>
              <a:rPr lang="en-US" sz="2000" dirty="0" err="1"/>
              <a:t>svojih</a:t>
            </a:r>
            <a:r>
              <a:rPr lang="en-US" sz="2000" dirty="0"/>
              <a:t> </a:t>
            </a:r>
            <a:r>
              <a:rPr lang="en-US" sz="2000" dirty="0" err="1"/>
              <a:t>želja</a:t>
            </a:r>
            <a:r>
              <a:rPr lang="en-US" sz="2000" dirty="0"/>
              <a:t>, </a:t>
            </a:r>
            <a:r>
              <a:rPr lang="en-US" sz="2000" dirty="0" err="1"/>
              <a:t>potreba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očekivanja</a:t>
            </a:r>
            <a:r>
              <a:rPr lang="en-US" sz="2000" dirty="0"/>
              <a:t>. </a:t>
            </a:r>
            <a:endParaRPr lang="en-US" sz="2000" dirty="0"/>
          </a:p>
          <a:p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92488"/>
          </a:xfrm>
        </p:spPr>
        <p:txBody>
          <a:bodyPr>
            <a:normAutofit/>
          </a:bodyPr>
          <a:lstStyle/>
          <a:p>
            <a:r>
              <a:rPr lang="en-US" sz="2000" dirty="0" err="1"/>
              <a:t>Ciljno</a:t>
            </a:r>
            <a:r>
              <a:rPr lang="en-US" sz="2000" dirty="0"/>
              <a:t> (</a:t>
            </a:r>
            <a:r>
              <a:rPr lang="en-US" sz="2000" dirty="0" err="1"/>
              <a:t>ili</a:t>
            </a:r>
            <a:r>
              <a:rPr lang="en-US" sz="2000" dirty="0"/>
              <a:t> </a:t>
            </a:r>
            <a:r>
              <a:rPr lang="en-US" sz="2000" dirty="0" err="1"/>
              <a:t>pokriveno</a:t>
            </a:r>
            <a:r>
              <a:rPr lang="en-US" sz="2000" dirty="0"/>
              <a:t> </a:t>
            </a:r>
            <a:r>
              <a:rPr lang="en-US" sz="2000" dirty="0" err="1"/>
              <a:t>ili</a:t>
            </a:r>
            <a:r>
              <a:rPr lang="en-US" sz="2000" dirty="0"/>
              <a:t> </a:t>
            </a:r>
            <a:r>
              <a:rPr lang="en-US" sz="2000" dirty="0" err="1"/>
              <a:t>opsluživano</a:t>
            </a:r>
            <a:r>
              <a:rPr lang="en-US" sz="2000" dirty="0"/>
              <a:t>) </a:t>
            </a:r>
            <a:r>
              <a:rPr lang="en-US" sz="2000" dirty="0" err="1"/>
              <a:t>tržište</a:t>
            </a:r>
            <a:r>
              <a:rPr lang="en-US" sz="2000" dirty="0"/>
              <a:t> </a:t>
            </a:r>
            <a:r>
              <a:rPr lang="en-US" sz="2000" dirty="0" err="1"/>
              <a:t>dio</a:t>
            </a:r>
            <a:r>
              <a:rPr lang="en-US" sz="2000" dirty="0"/>
              <a:t> je </a:t>
            </a:r>
            <a:r>
              <a:rPr lang="en-US" sz="2000" dirty="0" err="1"/>
              <a:t>kvalifikovanog</a:t>
            </a:r>
            <a:r>
              <a:rPr lang="en-US" sz="2000" dirty="0"/>
              <a:t> </a:t>
            </a:r>
            <a:r>
              <a:rPr lang="en-US" sz="2000" dirty="0" err="1"/>
              <a:t>potencijalnog</a:t>
            </a:r>
            <a:r>
              <a:rPr lang="en-US" sz="2000" dirty="0"/>
              <a:t> </a:t>
            </a:r>
            <a:r>
              <a:rPr lang="en-US" sz="2000" dirty="0" err="1"/>
              <a:t>tržišta</a:t>
            </a:r>
            <a:r>
              <a:rPr lang="en-US" sz="2000" dirty="0"/>
              <a:t> </a:t>
            </a:r>
            <a:r>
              <a:rPr lang="en-US" sz="2000" dirty="0" err="1"/>
              <a:t>koje</a:t>
            </a:r>
            <a:r>
              <a:rPr lang="en-US" sz="2000" dirty="0"/>
              <a:t> je </a:t>
            </a:r>
            <a:r>
              <a:rPr lang="en-US" sz="2000" dirty="0" err="1"/>
              <a:t>organizacija</a:t>
            </a:r>
            <a:r>
              <a:rPr lang="en-US" sz="2000" dirty="0"/>
              <a:t> </a:t>
            </a:r>
            <a:r>
              <a:rPr lang="en-US" sz="2000" dirty="0" err="1"/>
              <a:t>odlučila</a:t>
            </a:r>
            <a:r>
              <a:rPr lang="en-US" sz="2000" dirty="0"/>
              <a:t> </a:t>
            </a:r>
            <a:r>
              <a:rPr lang="en-US" sz="2000" dirty="0" err="1"/>
              <a:t>da</a:t>
            </a:r>
            <a:r>
              <a:rPr lang="en-US" sz="2000" dirty="0"/>
              <a:t> </a:t>
            </a:r>
            <a:r>
              <a:rPr lang="en-US" sz="2000" dirty="0" err="1"/>
              <a:t>osvoji</a:t>
            </a:r>
            <a:r>
              <a:rPr lang="en-US" sz="2000" dirty="0"/>
              <a:t>.</a:t>
            </a:r>
            <a:endParaRPr lang="en-US" sz="2000" dirty="0"/>
          </a:p>
          <a:p>
            <a:pPr>
              <a:buNone/>
            </a:pPr>
            <a:endParaRPr lang="en-US" sz="2000" dirty="0"/>
          </a:p>
          <a:p>
            <a:r>
              <a:rPr lang="en-US" sz="2000" dirty="0"/>
              <a:t>Na </a:t>
            </a:r>
            <a:r>
              <a:rPr lang="en-US" sz="2000" dirty="0" err="1"/>
              <a:t>primjer</a:t>
            </a:r>
            <a:r>
              <a:rPr lang="en-US" sz="2000" dirty="0"/>
              <a:t>, </a:t>
            </a:r>
            <a:r>
              <a:rPr lang="en-US" sz="2000" dirty="0" err="1"/>
              <a:t>organizacija</a:t>
            </a:r>
            <a:r>
              <a:rPr lang="en-US" sz="2000" dirty="0"/>
              <a:t> </a:t>
            </a:r>
            <a:r>
              <a:rPr lang="en-US" sz="2000" dirty="0" err="1"/>
              <a:t>može</a:t>
            </a:r>
            <a:r>
              <a:rPr lang="en-US" sz="2000" dirty="0"/>
              <a:t> da </a:t>
            </a:r>
            <a:r>
              <a:rPr lang="en-US" sz="2000" dirty="0" err="1"/>
              <a:t>odluči</a:t>
            </a:r>
            <a:r>
              <a:rPr lang="en-US" sz="2000" dirty="0"/>
              <a:t> da </a:t>
            </a:r>
            <a:r>
              <a:rPr lang="en-US" sz="2000" dirty="0" err="1"/>
              <a:t>koncentriše</a:t>
            </a:r>
            <a:r>
              <a:rPr lang="en-US" sz="2000" dirty="0"/>
              <a:t> </a:t>
            </a:r>
            <a:r>
              <a:rPr lang="en-US" sz="2000" dirty="0" err="1"/>
              <a:t>svoje</a:t>
            </a:r>
            <a:r>
              <a:rPr lang="en-US" sz="2000" dirty="0"/>
              <a:t> </a:t>
            </a:r>
            <a:r>
              <a:rPr lang="en-US" sz="2000" dirty="0" err="1"/>
              <a:t>prodajne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marketing </a:t>
            </a:r>
            <a:r>
              <a:rPr lang="en-US" sz="2000" dirty="0" err="1"/>
              <a:t>aktivnosti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Podgoricu</a:t>
            </a:r>
            <a:r>
              <a:rPr lang="en-US" sz="2000" dirty="0"/>
              <a:t> (</a:t>
            </a:r>
            <a:r>
              <a:rPr lang="en-US" sz="2000" dirty="0" err="1"/>
              <a:t>kao</a:t>
            </a:r>
            <a:r>
              <a:rPr lang="en-US" sz="2000" dirty="0"/>
              <a:t> </a:t>
            </a:r>
            <a:r>
              <a:rPr lang="en-US" sz="2000" dirty="0" err="1"/>
              <a:t>ciljno</a:t>
            </a:r>
            <a:r>
              <a:rPr lang="en-US" sz="2000" dirty="0"/>
              <a:t> </a:t>
            </a:r>
            <a:r>
              <a:rPr lang="en-US" sz="2000" dirty="0" err="1"/>
              <a:t>tržište</a:t>
            </a:r>
            <a:r>
              <a:rPr lang="en-US" sz="2000" dirty="0"/>
              <a:t>). </a:t>
            </a:r>
            <a:endParaRPr lang="sr-Latn-CS" sz="2000" dirty="0"/>
          </a:p>
          <a:p>
            <a:r>
              <a:rPr lang="en-US" sz="2000" dirty="0"/>
              <a:t>Kao </a:t>
            </a:r>
            <a:r>
              <a:rPr lang="en-US" sz="2000" dirty="0" err="1"/>
              <a:t>rezultat</a:t>
            </a:r>
            <a:r>
              <a:rPr lang="en-US" sz="2000" dirty="0"/>
              <a:t> </a:t>
            </a:r>
            <a:r>
              <a:rPr lang="en-US" sz="2000" dirty="0" err="1"/>
              <a:t>sprovedenih</a:t>
            </a:r>
            <a:r>
              <a:rPr lang="en-US" sz="2000" dirty="0"/>
              <a:t> marketing </a:t>
            </a:r>
            <a:r>
              <a:rPr lang="en-US" sz="2000" dirty="0" err="1"/>
              <a:t>aktivnosti</a:t>
            </a:r>
            <a:r>
              <a:rPr lang="en-US" sz="2000" dirty="0"/>
              <a:t>, </a:t>
            </a:r>
            <a:r>
              <a:rPr lang="en-US" sz="2000" dirty="0" err="1"/>
              <a:t>organizacija</a:t>
            </a:r>
            <a:r>
              <a:rPr lang="en-US" sz="2000" dirty="0"/>
              <a:t> </a:t>
            </a:r>
            <a:r>
              <a:rPr lang="en-US" sz="2000" dirty="0" err="1"/>
              <a:t>prodaje</a:t>
            </a:r>
            <a:r>
              <a:rPr lang="en-US" sz="2000" dirty="0"/>
              <a:t> </a:t>
            </a:r>
            <a:r>
              <a:rPr lang="en-US" sz="2000" dirty="0" err="1"/>
              <a:t>proizvode</a:t>
            </a:r>
            <a:r>
              <a:rPr lang="en-US" sz="2000" dirty="0"/>
              <a:t> </a:t>
            </a:r>
            <a:r>
              <a:rPr lang="en-US" sz="2000" dirty="0" err="1"/>
              <a:t>određenom</a:t>
            </a:r>
            <a:r>
              <a:rPr lang="en-US" sz="2000" dirty="0"/>
              <a:t> </a:t>
            </a:r>
            <a:r>
              <a:rPr lang="en-US" sz="2000" dirty="0" err="1"/>
              <a:t>broju</a:t>
            </a:r>
            <a:r>
              <a:rPr lang="en-US" sz="2000" dirty="0"/>
              <a:t> </a:t>
            </a:r>
            <a:r>
              <a:rPr lang="en-US" sz="2000" dirty="0" err="1"/>
              <a:t>kupaca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svom</a:t>
            </a:r>
            <a:r>
              <a:rPr lang="en-US" sz="2000" dirty="0"/>
              <a:t> </a:t>
            </a:r>
            <a:r>
              <a:rPr lang="en-US" sz="2000" dirty="0" err="1"/>
              <a:t>ciljnom</a:t>
            </a:r>
            <a:r>
              <a:rPr lang="en-US" sz="2000" dirty="0"/>
              <a:t> </a:t>
            </a:r>
            <a:r>
              <a:rPr lang="en-US" sz="2000" dirty="0" err="1"/>
              <a:t>tržištu</a:t>
            </a:r>
            <a:r>
              <a:rPr lang="en-US" sz="2000" dirty="0"/>
              <a:t>.</a:t>
            </a:r>
            <a:endParaRPr lang="en-US" sz="2000" dirty="0"/>
          </a:p>
          <a:p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92488"/>
          </a:xfrm>
        </p:spPr>
        <p:txBody>
          <a:bodyPr>
            <a:normAutofit/>
          </a:bodyPr>
          <a:lstStyle/>
          <a:p>
            <a:pPr lvl="0"/>
            <a:r>
              <a:rPr lang="hr-HR" sz="2000" b="1" dirty="0"/>
              <a:t>CILJNO TRŽIŠTE</a:t>
            </a:r>
            <a:r>
              <a:rPr lang="hr-HR" sz="2000" dirty="0"/>
              <a:t> je skup kupaca, potrošača koji dijele zajedničke potrebe ili osobine koje firma želi opsluživati.</a:t>
            </a:r>
            <a:endParaRPr lang="en-US" sz="2000" dirty="0"/>
          </a:p>
          <a:p>
            <a:r>
              <a:rPr lang="en-US" sz="2000" b="1" dirty="0" err="1"/>
              <a:t>Za</a:t>
            </a:r>
            <a:r>
              <a:rPr lang="en-US" sz="2000" b="1" dirty="0"/>
              <a:t> </a:t>
            </a:r>
            <a:r>
              <a:rPr lang="en-US" sz="2000" b="1" dirty="0" err="1"/>
              <a:t>ciljno</a:t>
            </a:r>
            <a:r>
              <a:rPr lang="en-US" sz="2000" b="1" dirty="0"/>
              <a:t> </a:t>
            </a:r>
            <a:r>
              <a:rPr lang="en-US" sz="2000" b="1" dirty="0" err="1"/>
              <a:t>tržište</a:t>
            </a:r>
            <a:r>
              <a:rPr lang="en-US" sz="2000" b="1" dirty="0"/>
              <a:t> </a:t>
            </a:r>
            <a:r>
              <a:rPr lang="en-US" sz="2000" dirty="0" err="1"/>
              <a:t>kompanija</a:t>
            </a:r>
            <a:r>
              <a:rPr lang="en-US" sz="2000" dirty="0"/>
              <a:t> </a:t>
            </a:r>
            <a:r>
              <a:rPr lang="en-US" sz="2000" dirty="0" err="1"/>
              <a:t>može</a:t>
            </a:r>
            <a:r>
              <a:rPr lang="en-US" sz="2000" dirty="0"/>
              <a:t> </a:t>
            </a:r>
            <a:r>
              <a:rPr lang="en-US" sz="2000" dirty="0" err="1"/>
              <a:t>izabrati</a:t>
            </a:r>
            <a:r>
              <a:rPr lang="en-US" sz="2000" dirty="0"/>
              <a:t> </a:t>
            </a:r>
            <a:r>
              <a:rPr lang="en-US" sz="2000" dirty="0" err="1"/>
              <a:t>cijelo</a:t>
            </a:r>
            <a:r>
              <a:rPr lang="en-US" sz="2000" dirty="0"/>
              <a:t> </a:t>
            </a:r>
            <a:r>
              <a:rPr lang="en-US" sz="2000" dirty="0" err="1"/>
              <a:t>tržište</a:t>
            </a:r>
            <a:r>
              <a:rPr lang="en-US" sz="2000" b="1" dirty="0"/>
              <a:t>, </a:t>
            </a:r>
            <a:r>
              <a:rPr lang="en-US" sz="2000" dirty="0" err="1"/>
              <a:t>jedan</a:t>
            </a:r>
            <a:r>
              <a:rPr lang="en-US" sz="2000" dirty="0"/>
              <a:t> </a:t>
            </a:r>
            <a:r>
              <a:rPr lang="en-US" sz="2000" dirty="0" err="1"/>
              <a:t>ili</a:t>
            </a:r>
            <a:r>
              <a:rPr lang="en-US" sz="2000" dirty="0"/>
              <a:t> </a:t>
            </a:r>
            <a:r>
              <a:rPr lang="en-US" sz="2000" dirty="0" err="1"/>
              <a:t>više</a:t>
            </a:r>
            <a:r>
              <a:rPr lang="en-US" sz="2000" dirty="0"/>
              <a:t> </a:t>
            </a:r>
            <a:r>
              <a:rPr lang="en-US" sz="2000" dirty="0" err="1"/>
              <a:t>segmenata</a:t>
            </a:r>
            <a:r>
              <a:rPr lang="en-US" sz="2000" dirty="0"/>
              <a:t>.</a:t>
            </a:r>
            <a:endParaRPr lang="en-US" sz="2000" dirty="0"/>
          </a:p>
          <a:p>
            <a:pPr>
              <a:buNone/>
            </a:pPr>
            <a:r>
              <a:rPr lang="en-US" sz="2000" dirty="0"/>
              <a:t> </a:t>
            </a:r>
            <a:endParaRPr lang="en-US" sz="2000" dirty="0"/>
          </a:p>
          <a:p>
            <a:r>
              <a:rPr lang="en-US" sz="2000" dirty="0" err="1"/>
              <a:t>Organizacija</a:t>
            </a:r>
            <a:r>
              <a:rPr lang="en-US" sz="2000" dirty="0"/>
              <a:t> </a:t>
            </a:r>
            <a:r>
              <a:rPr lang="en-US" sz="2000" dirty="0" err="1"/>
              <a:t>može</a:t>
            </a:r>
            <a:r>
              <a:rPr lang="en-US" sz="2000" dirty="0"/>
              <a:t> </a:t>
            </a:r>
            <a:r>
              <a:rPr lang="en-US" sz="2000" dirty="0" err="1"/>
              <a:t>izabrati</a:t>
            </a:r>
            <a:r>
              <a:rPr lang="en-US" sz="2000" dirty="0"/>
              <a:t> </a:t>
            </a:r>
            <a:r>
              <a:rPr lang="en-US" sz="2000" dirty="0" err="1"/>
              <a:t>jedan</a:t>
            </a:r>
            <a:r>
              <a:rPr lang="en-US" sz="2000" dirty="0"/>
              <a:t> segment.</a:t>
            </a:r>
            <a:endParaRPr lang="en-US" sz="2000" dirty="0"/>
          </a:p>
          <a:p>
            <a:r>
              <a:rPr lang="en-US" sz="2000" b="1" dirty="0"/>
              <a:t>Volkswagen</a:t>
            </a:r>
            <a:r>
              <a:rPr lang="en-US" sz="2000" dirty="0"/>
              <a:t> se </a:t>
            </a:r>
            <a:r>
              <a:rPr lang="en-US" sz="2000" dirty="0" err="1"/>
              <a:t>koncentriše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tržištu</a:t>
            </a:r>
            <a:r>
              <a:rPr lang="en-US" sz="2000" dirty="0"/>
              <a:t> </a:t>
            </a:r>
            <a:r>
              <a:rPr lang="en-US" sz="2000" dirty="0" err="1"/>
              <a:t>malih</a:t>
            </a:r>
            <a:r>
              <a:rPr lang="en-US" sz="2000" dirty="0"/>
              <a:t> </a:t>
            </a:r>
            <a:r>
              <a:rPr lang="en-US" sz="2000" dirty="0" err="1"/>
              <a:t>automobila</a:t>
            </a:r>
            <a:r>
              <a:rPr lang="en-US" sz="2000" dirty="0"/>
              <a:t>, a </a:t>
            </a:r>
            <a:endParaRPr lang="en-US" sz="2000" dirty="0"/>
          </a:p>
          <a:p>
            <a:r>
              <a:rPr lang="en-US" sz="2000" b="1" dirty="0"/>
              <a:t>Porsche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tržištu</a:t>
            </a:r>
            <a:r>
              <a:rPr lang="en-US" sz="2000" dirty="0"/>
              <a:t> </a:t>
            </a:r>
            <a:r>
              <a:rPr lang="en-US" sz="2000" dirty="0" err="1"/>
              <a:t>sportskih</a:t>
            </a:r>
            <a:r>
              <a:rPr lang="en-US" sz="2000" dirty="0"/>
              <a:t> </a:t>
            </a:r>
            <a:r>
              <a:rPr lang="en-US" sz="2000" dirty="0" err="1"/>
              <a:t>automobila</a:t>
            </a:r>
            <a:r>
              <a:rPr lang="en-US" sz="2000" dirty="0"/>
              <a:t>.</a:t>
            </a:r>
            <a:endParaRPr lang="en-US" sz="2000" dirty="0"/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92488"/>
          </a:xfrm>
        </p:spPr>
        <p:txBody>
          <a:bodyPr>
            <a:normAutofit/>
          </a:bodyPr>
          <a:lstStyle/>
          <a:p>
            <a:r>
              <a:rPr lang="en-US" sz="2000" dirty="0" err="1"/>
              <a:t>Kada</a:t>
            </a:r>
            <a:r>
              <a:rPr lang="en-US" sz="2000" dirty="0"/>
              <a:t> </a:t>
            </a:r>
            <a:r>
              <a:rPr lang="en-US" sz="2000" dirty="0" err="1"/>
              <a:t>neko</a:t>
            </a:r>
            <a:r>
              <a:rPr lang="en-US" sz="2000" dirty="0"/>
              <a:t> </a:t>
            </a:r>
            <a:r>
              <a:rPr lang="en-US" sz="2000" dirty="0" err="1"/>
              <a:t>tr</a:t>
            </a:r>
            <a:r>
              <a:rPr lang="sr-Latn-CS" sz="2000" dirty="0"/>
              <a:t>žište </a:t>
            </a:r>
            <a:r>
              <a:rPr lang="en-US" sz="2000" dirty="0" err="1"/>
              <a:t>ima</a:t>
            </a:r>
            <a:r>
              <a:rPr lang="en-US" sz="2000" dirty="0"/>
              <a:t> </a:t>
            </a:r>
            <a:r>
              <a:rPr lang="en-US" sz="2000" dirty="0" err="1"/>
              <a:t>svoju</a:t>
            </a:r>
            <a:r>
              <a:rPr lang="en-US" sz="2000" dirty="0"/>
              <a:t> "</a:t>
            </a:r>
            <a:r>
              <a:rPr lang="en-US" sz="2000" dirty="0" err="1"/>
              <a:t>slabu</a:t>
            </a:r>
            <a:r>
              <a:rPr lang="en-US" sz="2000" dirty="0"/>
              <a:t> </a:t>
            </a:r>
            <a:r>
              <a:rPr lang="en-US" sz="2000" dirty="0" err="1"/>
              <a:t>tačku</a:t>
            </a:r>
            <a:r>
              <a:rPr lang="en-US" sz="2000" dirty="0"/>
              <a:t>", </a:t>
            </a:r>
            <a:r>
              <a:rPr lang="en-US" sz="2000" dirty="0" err="1"/>
              <a:t>upravo</a:t>
            </a:r>
            <a:r>
              <a:rPr lang="en-US" sz="2000" dirty="0"/>
              <a:t> to </a:t>
            </a:r>
            <a:r>
              <a:rPr lang="en-US" sz="2000" dirty="0" err="1"/>
              <a:t>tržište</a:t>
            </a:r>
            <a:r>
              <a:rPr lang="en-US" sz="2000" dirty="0"/>
              <a:t> </a:t>
            </a:r>
            <a:r>
              <a:rPr lang="en-US" sz="2000" dirty="0" err="1"/>
              <a:t>treba</a:t>
            </a:r>
            <a:r>
              <a:rPr lang="en-US" sz="2000" dirty="0"/>
              <a:t> </a:t>
            </a:r>
            <a:r>
              <a:rPr lang="en-US" sz="2000" dirty="0" err="1"/>
              <a:t>izabrati</a:t>
            </a:r>
            <a:r>
              <a:rPr lang="en-US" sz="2000" dirty="0"/>
              <a:t> </a:t>
            </a: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dirty="0" err="1"/>
              <a:t>ciljno</a:t>
            </a:r>
            <a:r>
              <a:rPr lang="en-US" sz="2000" dirty="0"/>
              <a:t>.</a:t>
            </a:r>
            <a:endParaRPr lang="en-US" sz="2000" dirty="0"/>
          </a:p>
          <a:p>
            <a:pPr>
              <a:buNone/>
            </a:pPr>
            <a:br>
              <a:rPr lang="en-US" sz="2000" dirty="0"/>
            </a:br>
            <a:r>
              <a:rPr lang="en-US" sz="2000" dirty="0"/>
              <a:t>Kao </a:t>
            </a:r>
            <a:r>
              <a:rPr lang="en-US" sz="2000" dirty="0" err="1"/>
              <a:t>što</a:t>
            </a:r>
            <a:r>
              <a:rPr lang="en-US" sz="2000" dirty="0"/>
              <a:t> je </a:t>
            </a:r>
            <a:r>
              <a:rPr lang="en-US" sz="2000" dirty="0" err="1"/>
              <a:t>tokom</a:t>
            </a:r>
            <a:r>
              <a:rPr lang="en-US" sz="2000" dirty="0"/>
              <a:t> II </a:t>
            </a:r>
            <a:r>
              <a:rPr lang="en-US" sz="2000" dirty="0" err="1"/>
              <a:t>Svjetskog</a:t>
            </a:r>
            <a:r>
              <a:rPr lang="en-US" sz="2000" dirty="0"/>
              <a:t> rata </a:t>
            </a:r>
            <a:r>
              <a:rPr lang="en-US" sz="2000" dirty="0" err="1"/>
              <a:t>iskrcavanje</a:t>
            </a:r>
            <a:r>
              <a:rPr lang="en-US" sz="2000" dirty="0"/>
              <a:t> </a:t>
            </a:r>
            <a:r>
              <a:rPr lang="en-US" sz="2000" dirty="0" err="1"/>
              <a:t>saveznika</a:t>
            </a:r>
            <a:r>
              <a:rPr lang="en-US" sz="2000" dirty="0"/>
              <a:t> u </a:t>
            </a:r>
            <a:r>
              <a:rPr lang="en-US" sz="2000" dirty="0" err="1"/>
              <a:t>Normandiji</a:t>
            </a:r>
            <a:r>
              <a:rPr lang="en-US" sz="2000" dirty="0"/>
              <a:t> </a:t>
            </a:r>
            <a:r>
              <a:rPr lang="en-US" sz="2000" dirty="0" err="1"/>
              <a:t>zbog</a:t>
            </a:r>
            <a:r>
              <a:rPr lang="en-US" sz="2000" dirty="0"/>
              <a:t> </a:t>
            </a:r>
            <a:r>
              <a:rPr lang="en-US" sz="2000" dirty="0" err="1"/>
              <a:t>svojih</a:t>
            </a:r>
            <a:r>
              <a:rPr lang="en-US" sz="2000" dirty="0"/>
              <a:t> </a:t>
            </a:r>
            <a:r>
              <a:rPr lang="en-US" sz="2000" dirty="0" err="1"/>
              <a:t>nepristupačnih</a:t>
            </a:r>
            <a:r>
              <a:rPr lang="en-US" sz="2000" dirty="0"/>
              <a:t> </a:t>
            </a:r>
            <a:r>
              <a:rPr lang="en-US" sz="2000" dirty="0" err="1"/>
              <a:t>obala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visokih</a:t>
            </a:r>
            <a:r>
              <a:rPr lang="en-US" sz="2000" dirty="0"/>
              <a:t> </a:t>
            </a:r>
            <a:r>
              <a:rPr lang="en-US" sz="2000" dirty="0" err="1"/>
              <a:t>plima</a:t>
            </a:r>
            <a:r>
              <a:rPr lang="en-US" sz="2000" dirty="0"/>
              <a:t> </a:t>
            </a: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dirty="0" err="1"/>
              <a:t>Njemce</a:t>
            </a:r>
            <a:r>
              <a:rPr lang="en-US" sz="2000" dirty="0"/>
              <a:t> </a:t>
            </a:r>
            <a:r>
              <a:rPr lang="en-US" sz="2000" dirty="0" err="1"/>
              <a:t>bilo</a:t>
            </a:r>
            <a:r>
              <a:rPr lang="en-US" sz="2000" dirty="0"/>
              <a:t> </a:t>
            </a:r>
            <a:r>
              <a:rPr lang="en-US" sz="2000" dirty="0" err="1"/>
              <a:t>iznenađenje</a:t>
            </a:r>
            <a:r>
              <a:rPr lang="en-US" sz="2000" dirty="0"/>
              <a:t>, </a:t>
            </a:r>
            <a:r>
              <a:rPr lang="en-US" sz="2000" dirty="0" err="1"/>
              <a:t>tako</a:t>
            </a:r>
            <a:r>
              <a:rPr lang="en-US" sz="2000" dirty="0"/>
              <a:t> se </a:t>
            </a:r>
            <a:r>
              <a:rPr lang="en-US" sz="2000" dirty="0" err="1"/>
              <a:t>i</a:t>
            </a:r>
            <a:r>
              <a:rPr lang="en-US" sz="2000" dirty="0"/>
              <a:t> u </a:t>
            </a:r>
            <a:r>
              <a:rPr lang="en-US" sz="2000" dirty="0" err="1"/>
              <a:t>privrednim</a:t>
            </a:r>
            <a:r>
              <a:rPr lang="en-US" sz="2000" dirty="0"/>
              <a:t> </a:t>
            </a:r>
            <a:r>
              <a:rPr lang="en-US" sz="2000" dirty="0" err="1"/>
              <a:t>aktivnostima</a:t>
            </a:r>
            <a:r>
              <a:rPr lang="en-US" sz="2000" dirty="0"/>
              <a:t> </a:t>
            </a:r>
            <a:r>
              <a:rPr lang="en-US" sz="2000" dirty="0" err="1"/>
              <a:t>traže</a:t>
            </a:r>
            <a:r>
              <a:rPr lang="en-US" sz="2000" dirty="0"/>
              <a:t> "</a:t>
            </a:r>
            <a:r>
              <a:rPr lang="en-US" sz="2000" dirty="0" err="1"/>
              <a:t>slabe</a:t>
            </a:r>
            <a:r>
              <a:rPr lang="en-US" sz="2000" dirty="0"/>
              <a:t> </a:t>
            </a:r>
            <a:r>
              <a:rPr lang="en-US" sz="2000" dirty="0" err="1"/>
              <a:t>tačke</a:t>
            </a:r>
            <a:r>
              <a:rPr lang="en-US" sz="2000" dirty="0"/>
              <a:t>" </a:t>
            </a:r>
            <a:r>
              <a:rPr lang="en-US" sz="2000" dirty="0" err="1"/>
              <a:t>tržišta</a:t>
            </a:r>
            <a:r>
              <a:rPr lang="en-US" sz="2000" dirty="0"/>
              <a:t>.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132856"/>
            <a:ext cx="8229601" cy="3993307"/>
          </a:xfrm>
        </p:spPr>
        <p:txBody>
          <a:bodyPr>
            <a:normAutofit/>
          </a:bodyPr>
          <a:lstStyle/>
          <a:p>
            <a:r>
              <a:rPr lang="en-US" sz="2000" b="1" dirty="0"/>
              <a:t>General Motors</a:t>
            </a:r>
            <a:r>
              <a:rPr lang="en-US" sz="2000" dirty="0"/>
              <a:t> je </a:t>
            </a:r>
            <a:r>
              <a:rPr lang="en-US" sz="2000" dirty="0" err="1"/>
              <a:t>godinama</a:t>
            </a:r>
            <a:r>
              <a:rPr lang="en-US" sz="2000" dirty="0"/>
              <a:t> </a:t>
            </a:r>
            <a:r>
              <a:rPr lang="en-US" sz="2000" dirty="0" err="1"/>
              <a:t>suvereno</a:t>
            </a:r>
            <a:r>
              <a:rPr lang="en-US" sz="2000" dirty="0"/>
              <a:t> </a:t>
            </a:r>
            <a:r>
              <a:rPr lang="en-US" sz="2000" dirty="0" err="1"/>
              <a:t>držao</a:t>
            </a:r>
            <a:r>
              <a:rPr lang="en-US" sz="2000" dirty="0"/>
              <a:t> </a:t>
            </a:r>
            <a:r>
              <a:rPr lang="en-US" sz="2000" dirty="0" err="1"/>
              <a:t>lidersku</a:t>
            </a:r>
            <a:r>
              <a:rPr lang="en-US" sz="2000" dirty="0"/>
              <a:t> </a:t>
            </a:r>
            <a:r>
              <a:rPr lang="en-US" sz="2000" dirty="0" err="1"/>
              <a:t>poziciju</a:t>
            </a:r>
            <a:r>
              <a:rPr lang="en-US" sz="2000" dirty="0"/>
              <a:t> u </a:t>
            </a:r>
            <a:r>
              <a:rPr lang="en-US" sz="2000" dirty="0" err="1"/>
              <a:t>automobilskoj</a:t>
            </a:r>
            <a:r>
              <a:rPr lang="en-US" sz="2000" dirty="0"/>
              <a:t> </a:t>
            </a:r>
            <a:r>
              <a:rPr lang="en-US" sz="2000" dirty="0" err="1"/>
              <a:t>industriji</a:t>
            </a:r>
            <a:r>
              <a:rPr lang="en-US" sz="2000" dirty="0"/>
              <a:t> SAD: </a:t>
            </a:r>
            <a:r>
              <a:rPr lang="en-US" sz="2000" b="1" dirty="0"/>
              <a:t>Chevrolet</a:t>
            </a:r>
            <a:r>
              <a:rPr lang="en-US" sz="2000" dirty="0"/>
              <a:t>, </a:t>
            </a:r>
            <a:r>
              <a:rPr lang="en-US" sz="2000" b="1" dirty="0"/>
              <a:t>Buick</a:t>
            </a:r>
            <a:r>
              <a:rPr lang="en-US" sz="2000" dirty="0"/>
              <a:t>, </a:t>
            </a:r>
            <a:r>
              <a:rPr lang="en-US" sz="2000" b="1" dirty="0"/>
              <a:t>Pontiac</a:t>
            </a:r>
            <a:r>
              <a:rPr lang="en-US" sz="2000" dirty="0"/>
              <a:t>, </a:t>
            </a:r>
            <a:r>
              <a:rPr lang="en-US" sz="2000" b="1" dirty="0"/>
              <a:t>Cadillac </a:t>
            </a:r>
            <a:r>
              <a:rPr lang="en-US" sz="2000" dirty="0" err="1"/>
              <a:t>itd</a:t>
            </a:r>
            <a:r>
              <a:rPr lang="en-US" sz="2000" dirty="0"/>
              <a:t>. </a:t>
            </a:r>
            <a:endParaRPr lang="en-US" sz="2000" dirty="0"/>
          </a:p>
          <a:p>
            <a:r>
              <a:rPr lang="en-US" sz="2000" dirty="0" err="1"/>
              <a:t>Slaba</a:t>
            </a:r>
            <a:r>
              <a:rPr lang="en-US" sz="2000" dirty="0"/>
              <a:t> </a:t>
            </a:r>
            <a:r>
              <a:rPr lang="en-US" sz="2000" dirty="0" err="1"/>
              <a:t>tačka</a:t>
            </a:r>
            <a:r>
              <a:rPr lang="en-US" sz="2000" dirty="0"/>
              <a:t> </a:t>
            </a:r>
            <a:r>
              <a:rPr lang="en-US" sz="2000" b="1" dirty="0"/>
              <a:t>General </a:t>
            </a:r>
            <a:r>
              <a:rPr lang="en-US" sz="2000" b="1" dirty="0" err="1"/>
              <a:t>Motorsa</a:t>
            </a:r>
            <a:r>
              <a:rPr lang="en-US" sz="2000" b="1" dirty="0"/>
              <a:t> </a:t>
            </a:r>
            <a:r>
              <a:rPr lang="en-US" sz="2000" dirty="0" err="1"/>
              <a:t>bila</a:t>
            </a:r>
            <a:r>
              <a:rPr lang="en-US" sz="2000" dirty="0"/>
              <a:t> je </a:t>
            </a:r>
            <a:r>
              <a:rPr lang="en-US" sz="2000" dirty="0" err="1"/>
              <a:t>što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dirty="0" err="1"/>
              <a:t>svi</a:t>
            </a:r>
            <a:r>
              <a:rPr lang="en-US" sz="2000" dirty="0"/>
              <a:t> </a:t>
            </a:r>
            <a:r>
              <a:rPr lang="en-US" sz="2000" dirty="0" err="1"/>
              <a:t>ovi</a:t>
            </a:r>
            <a:r>
              <a:rPr lang="en-US" sz="2000" dirty="0"/>
              <a:t> </a:t>
            </a:r>
            <a:r>
              <a:rPr lang="en-US" sz="2000" dirty="0" err="1"/>
              <a:t>modeli</a:t>
            </a:r>
            <a:r>
              <a:rPr lang="en-US" sz="2000" dirty="0"/>
              <a:t> </a:t>
            </a:r>
            <a:r>
              <a:rPr lang="en-US" sz="2000" dirty="0" err="1"/>
              <a:t>pripadali</a:t>
            </a:r>
            <a:r>
              <a:rPr lang="en-US" sz="2000" dirty="0"/>
              <a:t> </a:t>
            </a:r>
            <a:r>
              <a:rPr lang="en-US" sz="2000" dirty="0" err="1"/>
              <a:t>istoj</a:t>
            </a:r>
            <a:r>
              <a:rPr lang="en-US" sz="2000" dirty="0"/>
              <a:t> </a:t>
            </a:r>
            <a:r>
              <a:rPr lang="en-US" sz="2000" dirty="0" err="1"/>
              <a:t>klasi</a:t>
            </a:r>
            <a:r>
              <a:rPr lang="en-US" sz="2000" dirty="0"/>
              <a:t> </a:t>
            </a:r>
            <a:r>
              <a:rPr lang="en-US" sz="2000" dirty="0" err="1"/>
              <a:t>automobila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što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dirty="0" err="1"/>
              <a:t>veoma</a:t>
            </a:r>
            <a:r>
              <a:rPr lang="en-US" sz="2000" dirty="0"/>
              <a:t> </a:t>
            </a:r>
            <a:r>
              <a:rPr lang="en-US" sz="2000" dirty="0" err="1"/>
              <a:t>ličili</a:t>
            </a:r>
            <a:r>
              <a:rPr lang="en-US" sz="2000" dirty="0"/>
              <a:t> </a:t>
            </a:r>
            <a:r>
              <a:rPr lang="en-US" sz="2000" dirty="0" err="1"/>
              <a:t>jedan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drugi</a:t>
            </a:r>
            <a:r>
              <a:rPr lang="en-US" sz="2000" dirty="0"/>
              <a:t>. </a:t>
            </a:r>
            <a:endParaRPr lang="en-US" sz="2000" dirty="0"/>
          </a:p>
          <a:p>
            <a:r>
              <a:rPr lang="en-US" sz="2000" dirty="0" err="1"/>
              <a:t>Taj</a:t>
            </a:r>
            <a:r>
              <a:rPr lang="en-US" sz="2000" dirty="0"/>
              <a:t> "</a:t>
            </a:r>
            <a:r>
              <a:rPr lang="en-US" sz="2000" dirty="0" err="1"/>
              <a:t>prazan</a:t>
            </a:r>
            <a:r>
              <a:rPr lang="en-US" sz="2000" dirty="0"/>
              <a:t> </a:t>
            </a:r>
            <a:r>
              <a:rPr lang="en-US" sz="2000" dirty="0" err="1"/>
              <a:t>prostor</a:t>
            </a:r>
            <a:r>
              <a:rPr lang="en-US" sz="2000" dirty="0"/>
              <a:t>" </a:t>
            </a:r>
            <a:r>
              <a:rPr lang="en-US" sz="2000" dirty="0" err="1"/>
              <a:t>iskoristile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dirty="0" err="1"/>
              <a:t>japanske</a:t>
            </a:r>
            <a:r>
              <a:rPr lang="en-US" sz="2000" dirty="0"/>
              <a:t> </a:t>
            </a:r>
            <a:r>
              <a:rPr lang="en-US" sz="2000" dirty="0" err="1"/>
              <a:t>kompanije</a:t>
            </a:r>
            <a:r>
              <a:rPr lang="en-US" sz="2000" dirty="0"/>
              <a:t> </a:t>
            </a:r>
            <a:r>
              <a:rPr lang="en-US" sz="2000" b="1" dirty="0"/>
              <a:t>Toyota</a:t>
            </a:r>
            <a:r>
              <a:rPr lang="en-US" sz="2000" dirty="0"/>
              <a:t>, </a:t>
            </a:r>
            <a:r>
              <a:rPr lang="en-US" sz="2000" b="1" dirty="0"/>
              <a:t>Honda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b="1" dirty="0" err="1"/>
              <a:t>Datsun</a:t>
            </a:r>
            <a:r>
              <a:rPr lang="en-US" sz="2000" b="1" dirty="0"/>
              <a:t>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svojim</a:t>
            </a:r>
            <a:r>
              <a:rPr lang="en-US" sz="2000" dirty="0"/>
              <a:t> </a:t>
            </a:r>
            <a:r>
              <a:rPr lang="en-US" sz="2000" dirty="0" err="1"/>
              <a:t>malim</a:t>
            </a:r>
            <a:r>
              <a:rPr lang="en-US" sz="2000" dirty="0"/>
              <a:t> </a:t>
            </a:r>
            <a:r>
              <a:rPr lang="en-US" sz="2000" dirty="0" err="1"/>
              <a:t>automobilima</a:t>
            </a:r>
            <a:r>
              <a:rPr lang="en-US" sz="2000" dirty="0"/>
              <a:t>, </a:t>
            </a:r>
            <a:r>
              <a:rPr lang="en-US" sz="2000" dirty="0" err="1"/>
              <a:t>kao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b="1" dirty="0"/>
              <a:t>Mercedes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b="1" dirty="0"/>
              <a:t>BMW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svojim</a:t>
            </a:r>
            <a:r>
              <a:rPr lang="en-US" sz="2000" dirty="0"/>
              <a:t> </a:t>
            </a:r>
            <a:r>
              <a:rPr lang="en-US" sz="2000" dirty="0" err="1"/>
              <a:t>luksuznim</a:t>
            </a:r>
            <a:r>
              <a:rPr lang="en-US" sz="2000" dirty="0"/>
              <a:t> </a:t>
            </a:r>
            <a:r>
              <a:rPr lang="en-US" sz="2000" dirty="0" err="1"/>
              <a:t>modelima</a:t>
            </a:r>
            <a:r>
              <a:rPr lang="en-US" sz="2000" dirty="0"/>
              <a:t> –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taj</a:t>
            </a:r>
            <a:r>
              <a:rPr lang="en-US" sz="2000" dirty="0"/>
              <a:t> </a:t>
            </a:r>
            <a:r>
              <a:rPr lang="en-US" sz="2000" dirty="0" err="1"/>
              <a:t>način</a:t>
            </a:r>
            <a:r>
              <a:rPr lang="en-US" sz="2000" dirty="0"/>
              <a:t> "</a:t>
            </a:r>
            <a:r>
              <a:rPr lang="en-US" sz="2000" dirty="0" err="1"/>
              <a:t>osvojile</a:t>
            </a:r>
            <a:r>
              <a:rPr lang="en-US" sz="2000" dirty="0"/>
              <a:t>" </a:t>
            </a:r>
            <a:r>
              <a:rPr lang="en-US" sz="2000" dirty="0" err="1"/>
              <a:t>svoj</a:t>
            </a:r>
            <a:r>
              <a:rPr lang="en-US" sz="2000" dirty="0"/>
              <a:t> </a:t>
            </a:r>
            <a:r>
              <a:rPr lang="en-US" sz="2000" dirty="0" err="1"/>
              <a:t>dio</a:t>
            </a:r>
            <a:r>
              <a:rPr lang="en-US" sz="2000" dirty="0"/>
              <a:t> </a:t>
            </a:r>
            <a:r>
              <a:rPr lang="en-US" sz="2000" dirty="0" err="1"/>
              <a:t>američkog</a:t>
            </a:r>
            <a:r>
              <a:rPr lang="en-US" sz="2000" dirty="0"/>
              <a:t> </a:t>
            </a:r>
            <a:r>
              <a:rPr lang="en-US" sz="2000" dirty="0" err="1"/>
              <a:t>tržišta</a:t>
            </a:r>
            <a:r>
              <a:rPr lang="en-US" sz="2000" dirty="0"/>
              <a:t>.</a:t>
            </a:r>
            <a:endParaRPr lang="en-US" sz="2000" dirty="0"/>
          </a:p>
          <a:p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99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3904</Words>
  <Application>WPS Presentation</Application>
  <PresentationFormat>On-screen Show (4:3)</PresentationFormat>
  <Paragraphs>77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0" baseType="lpstr">
      <vt:lpstr>Arial</vt:lpstr>
      <vt:lpstr>SimSun</vt:lpstr>
      <vt:lpstr>Wingdings</vt:lpstr>
      <vt:lpstr>Times New Roman</vt:lpstr>
      <vt:lpstr>Microsoft YaHei</vt:lpstr>
      <vt:lpstr>Arial Unicode MS</vt:lpstr>
      <vt:lpstr>Calibri</vt:lpstr>
      <vt:lpstr>Office Theme</vt:lpstr>
      <vt:lpstr>IZBOR CILJNOG TRŽIŠTA</vt:lpstr>
      <vt:lpstr>PowerPoint 演示文稿</vt:lpstr>
      <vt:lpstr>Pobjedničke marketinške prakse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IZBOR CILJNOG TRZISTA</dc:title>
  <dc:creator>Spaic</dc:creator>
  <cp:lastModifiedBy>Korisnik</cp:lastModifiedBy>
  <cp:revision>41</cp:revision>
  <dcterms:created xsi:type="dcterms:W3CDTF">2015-08-24T08:30:00Z</dcterms:created>
  <dcterms:modified xsi:type="dcterms:W3CDTF">2025-01-17T12:23:13Z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C89B845BD1CD400AACD58A28E9DC3415_12</vt:lpwstr>
  </property>
  <property fmtid="{D5CDD505-2E9C-101B-9397-08002B2CF9AE}" pid="3" name="KSOProductBuildVer">
    <vt:lpwstr>1033-12.2.0.19805</vt:lpwstr>
  </property>
</Properties>
</file>