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8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87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83" r:id="rId26"/>
    <p:sldId id="284" r:id="rId27"/>
    <p:sldId id="285" r:id="rId28"/>
    <p:sldId id="282" r:id="rId29"/>
    <p:sldId id="277" r:id="rId30"/>
    <p:sldId id="278" r:id="rId31"/>
    <p:sldId id="279" r:id="rId32"/>
    <p:sldId id="280" r:id="rId33"/>
    <p:sldId id="281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EC19-F98D-474C-B693-794D75355A9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C14DC-F021-40D4-A4A4-EEE8BD6E1B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EC19-F98D-474C-B693-794D75355A9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C14DC-F021-40D4-A4A4-EEE8BD6E1B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EC19-F98D-474C-B693-794D75355A9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C14DC-F021-40D4-A4A4-EEE8BD6E1B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EC19-F98D-474C-B693-794D75355A9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C14DC-F021-40D4-A4A4-EEE8BD6E1B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EC19-F98D-474C-B693-794D75355A9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C14DC-F021-40D4-A4A4-EEE8BD6E1B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EC19-F98D-474C-B693-794D75355A9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C14DC-F021-40D4-A4A4-EEE8BD6E1B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EC19-F98D-474C-B693-794D75355A9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C14DC-F021-40D4-A4A4-EEE8BD6E1B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EC19-F98D-474C-B693-794D75355A9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C14DC-F021-40D4-A4A4-EEE8BD6E1B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EC19-F98D-474C-B693-794D75355A9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C14DC-F021-40D4-A4A4-EEE8BD6E1B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EC19-F98D-474C-B693-794D75355A9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C14DC-F021-40D4-A4A4-EEE8BD6E1B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EC19-F98D-474C-B693-794D75355A9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C14DC-F021-40D4-A4A4-EEE8BD6E1B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957"/>
            <a:ext cx="9144000" cy="646608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4864"/>
            <a:ext cx="8229600" cy="3921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7EC19-F98D-474C-B693-794D75355A9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C14DC-F021-40D4-A4A4-EEE8BD6E1B76}" type="slidenum">
              <a:rPr lang="en-US" smtClean="0"/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4427984" y="5776137"/>
            <a:ext cx="288032" cy="330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SEGMENTACIJA</a:t>
            </a:r>
            <a:br>
              <a:rPr lang="en-US" sz="5400" b="1" dirty="0"/>
            </a:b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579296" cy="3168352"/>
          </a:xfrm>
        </p:spPr>
        <p:txBody>
          <a:bodyPr>
            <a:normAutofit fontScale="85000" lnSpcReduction="10000"/>
          </a:bodyPr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Najpoznatija lutka na svijetu 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Barbika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plav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stil odijevanja- na tržište arapskih zemalja.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Folksvagen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automobil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kompasom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pokazuje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posebnu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policu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veoma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islamskih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država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Npr. kompanija Ford će ugrađivati različitu dodatnu opremu u model Mustang zavisno od regije u kojoj se prodaje – 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bs-Latn-B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isti zahtjevi kupaca u Kaliforniji i Kanadi.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Deterdžent za rublje – tvrdoća vode u Njemačkoj.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Prodaja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skijaške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opreme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dućan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otvoriti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području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nekog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planinskog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lanca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Alpe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a ne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obali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392488"/>
          </a:xfrm>
        </p:spPr>
        <p:txBody>
          <a:bodyPr>
            <a:norm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Gillette-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brijač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pakovanju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5 do 10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SAD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Evropi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nerazvijenim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zemljama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komad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Motors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prodaje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svoj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Cadillac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Chevrolet 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siromašnim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zemljama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Razvio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automobil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Primjer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Krašovo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uvođenje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novog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bombonjere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Bajadere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52" y="917848"/>
            <a:ext cx="9036496" cy="1143000"/>
          </a:xfrm>
        </p:spPr>
        <p:txBody>
          <a:bodyPr>
            <a:normAutofit/>
          </a:bodyPr>
          <a:lstStyle/>
          <a:p>
            <a:r>
              <a:rPr lang="hr-H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DEMOGRAFSKA SEGMENTACIJA</a:t>
            </a:r>
            <a:endParaRPr lang="en-US" sz="3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507288" cy="4065315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godine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veličina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porodice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prihod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zanimanje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obrazovanje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vjera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rasa,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nacionalnost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Npr. igračke za djecu. 0-3, 3-6, 6-12,1-3 godine i sl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Lego kocke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po godinama -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primjer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Colgate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Uvela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zubne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paste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namijenjene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djecu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godištima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Dizajniranje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kozmetičkih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preparata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afričke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Amerikance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osnovu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izvršenog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popisa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r>
              <a:rPr lang="es-ES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(Ne)</a:t>
            </a:r>
            <a:r>
              <a:rPr lang="es-ES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pouzdanost</a:t>
            </a:r>
            <a:r>
              <a:rPr lang="es-ES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godina</a:t>
            </a:r>
            <a:r>
              <a:rPr lang="es-ES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s-ES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faza</a:t>
            </a:r>
            <a:r>
              <a:rPr lang="es-ES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životnog</a:t>
            </a:r>
            <a:r>
              <a:rPr lang="es-ES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ciklusa</a:t>
            </a:r>
            <a:r>
              <a:rPr lang="es-ES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demografskih</a:t>
            </a:r>
            <a:r>
              <a:rPr lang="en-US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varijabli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Ford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dizajnirao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automobil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Mustang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mlade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žele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jeftin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sportski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automobil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Ford je </a:t>
            </a:r>
            <a:r>
              <a:rPr lang="es-E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ustanovio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s-E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taj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automobil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kupuju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starosne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grupe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nije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starosno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mlado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već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s-E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psihološki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mlado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u="sng" dirty="0"/>
            </a:b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Korisnički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status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686800" cy="3921299"/>
          </a:xfrm>
        </p:spPr>
        <p:txBody>
          <a:bodyPr>
            <a:normAutofit/>
          </a:bodyPr>
          <a:lstStyle/>
          <a:p>
            <a:pPr lvl="0"/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redovni korisnici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bivši korisnici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potencijalni korisnici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korisnici koji se koriste proizvodom prvi put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Svakom korisniku potrebno je prilagoditi pristup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3600" b="1" u="sng" dirty="0"/>
            </a:b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Učestalost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upotrebe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rijetki korisnici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srednji korisnici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česti korisnici  -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najviše prihoda, najmanji dio tržišta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3200" b="1" u="sng" dirty="0"/>
            </a:b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Lojalnost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korisnika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lvl="0"/>
            <a:r>
              <a:rPr lang="hr-H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Potpuno lojalni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isključivo kupuju jednu marku jednog proizvođača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Donekle lojalni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kupuju nekoliko marki, mijenjaju mjesto kupovine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Nelojalni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kupuju različite marke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Psihografska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segmentacija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Životni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Socijalna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pripadnost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Honda: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buntovni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nezavisni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ljudi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VII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Prema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ponašanju</a:t>
            </a:r>
            <a:endParaRPr lang="en-US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znanju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stavovima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korištenju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odgovoru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PRIMER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Šamponi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šampon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regenerator 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jednom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VII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Prema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situaciji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kojoj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koristi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slobodno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vrijeme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žurba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jutro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noć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kuće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507288" cy="4653136"/>
          </a:xfrm>
        </p:spPr>
        <p:txBody>
          <a:bodyPr>
            <a:normAutofit/>
          </a:bodyPr>
          <a:lstStyle/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</a:t>
            </a:r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đač ne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zadovolji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svakog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kupca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Čak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Coca Cola.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voli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svako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istu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žitaricu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hotelsku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sobu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restoran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automobil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voćku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film.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Evropljani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favorizuju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običnu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odnosu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mliječnu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čokoladu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smatra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pogodnom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djecu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Viski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smatra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elitnim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pićem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Francuskoj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Italiji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Engleskoj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Torbe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krokodilske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kože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popularne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Aziji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Evropi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nijesu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SAD.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Amerikanci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preferiraju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crvenu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plavu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boju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kravata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Japanci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preferiraju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maslinastu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braon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boju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Proizvođači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aviona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Airbus, Boeing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McDonnell-Douglas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imaju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nekoliko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velikih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aviokompanija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kupcima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52736"/>
            <a:ext cx="9144000" cy="720080"/>
          </a:xfrm>
        </p:spPr>
        <p:txBody>
          <a:bodyPr>
            <a:noAutofit/>
          </a:bodyPr>
          <a:lstStyle/>
          <a:p>
            <a:br>
              <a:rPr lang="en-US" sz="3600" b="1" u="sng" dirty="0"/>
            </a:b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POSTUPAK I KRITERIJUMI SEGMENTACIJE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686800" cy="4437112"/>
          </a:xfrm>
        </p:spPr>
        <p:txBody>
          <a:bodyPr>
            <a:normAutofit/>
          </a:bodyPr>
          <a:lstStyle/>
          <a:p>
            <a:r>
              <a:rPr lang="en-US" sz="1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Segmentacija</a:t>
            </a:r>
            <a:r>
              <a:rPr lang="en-US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tržista</a:t>
            </a:r>
            <a:r>
              <a:rPr lang="en-US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obavlja</a:t>
            </a:r>
            <a:r>
              <a:rPr lang="en-US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kroz</a:t>
            </a:r>
            <a:r>
              <a:rPr lang="en-US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sledeće</a:t>
            </a:r>
            <a:r>
              <a:rPr lang="en-US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faze: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Izbor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kriterijuma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segmentacije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Odredjivanje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tržišnih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segmenata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Definisanje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</a:t>
            </a:r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svakog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segmenta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Predvidjanje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tržišnog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potencijala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svakog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segmenta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Definisanje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konkurencije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svakom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segmentu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Programiranje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mixa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svaki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segment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Predvidjanje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sopstvenog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tržišnog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učešća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definisanim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segmentima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Procjena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koristi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</a:t>
            </a:r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kova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izborom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svakog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segmenta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opravdanosti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izbora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Izbor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segmenata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579296" cy="3921299"/>
          </a:xfrm>
        </p:spPr>
        <p:txBody>
          <a:bodyPr>
            <a:normAutofit/>
          </a:bodyPr>
          <a:lstStyle/>
          <a:p>
            <a:r>
              <a:rPr lang="hr-H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Pristup segmentiranju tržišta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Identifikovati tržišne potrebe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Formirati tržišne segmente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pr. po </a:t>
            </a:r>
            <a:r>
              <a:rPr lang="hr-HR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geografskom principu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(Podgorica, Crna Gora, EU)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Izmjeriti ciljne segmente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Provesti marketinšku aktivnost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Možemo koristiti tri strategije</a:t>
            </a:r>
            <a:r>
              <a:rPr lang="hr-HR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nediferencirani marketing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diferencirani marketing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koncentri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 marketing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653136"/>
          </a:xfrm>
        </p:spPr>
        <p:txBody>
          <a:bodyPr>
            <a:normAutofit/>
          </a:bodyPr>
          <a:lstStyle/>
          <a:p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Strategija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nediferenciranog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marketinga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podrazumijeva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obraća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pažnju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specifične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zahtjeve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određenog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tržišnog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već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primjenjuje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cijelom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Fordov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 T je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slijedio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masovni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marketinški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pristup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Bio je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namijenjen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SVIMA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Masovna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proizvodnja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masovna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distribucija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masovna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promocija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Jedno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vrijeme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Coca Cola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nudila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jedno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piće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cijelo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686800" cy="3921299"/>
          </a:xfrm>
        </p:spPr>
        <p:txBody>
          <a:bodyPr>
            <a:normAutofit/>
          </a:bodyPr>
          <a:lstStyle/>
          <a:p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Strategija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diferenciranog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marketinga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podrazumijeva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opredjeljenje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nastupi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tržišnih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segmenata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za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svaki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segment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pripremi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posebnu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marketing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ponudu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Danas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Coca Cola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bezalkoholnih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pića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pakovanih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različitim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količinama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ambalaži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686800" cy="3921299"/>
          </a:xfrm>
        </p:spPr>
        <p:txBody>
          <a:bodyPr>
            <a:normAutofit/>
          </a:bodyPr>
          <a:lstStyle/>
          <a:p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Strategija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koncentrisanog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marketinga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podrazumijeva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opredjeljenje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ostvari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veliko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učešće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jednom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manjih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tržišnih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segmenata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niša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Niše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tipično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privlače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imaju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ograničene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Strategije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nastupa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tržišnom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segmentu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686800" cy="4653136"/>
          </a:xfrm>
        </p:spPr>
        <p:txBody>
          <a:bodyPr>
            <a:normAutofit/>
          </a:bodyPr>
          <a:lstStyle/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jedno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atraktivnih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više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tržišnim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segmentima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</a:t>
            </a:r>
            <a:r>
              <a:rPr lang="sr-Latn-C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segmentacije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tržišta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automobila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392488"/>
          </a:xfrm>
        </p:spPr>
        <p:txBody>
          <a:bodyPr>
            <a:normAutofit/>
          </a:bodyPr>
          <a:lstStyle/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gradskih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automobila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srednjih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porodičnih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automobila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velikih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porodičnih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automobila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limuzina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sportskih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tj.brzih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snažnih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automobila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profesionalnih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sportskih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automobila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džipova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terenskih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automobila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teške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terene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puteva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džipova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za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svakodnevne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vožnje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luksuz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segment je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tzv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globalna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Mercedes,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Perrier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Chivas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Regal, American Express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zlatne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platinaste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kartice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507288" cy="3921299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Dvanaestogodišnja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djevojčica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svoju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devetogodišnju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sestru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“Ona je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generacija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Njezina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mlađa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sestra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sluša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različitu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muziku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različite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videoigrice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poznaje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druge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glumce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druge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heroje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.- Philip Kotler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neophodna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podjela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579296" cy="3921299"/>
          </a:xfrm>
        </p:spPr>
        <p:txBody>
          <a:bodyPr>
            <a:norm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Toyotina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zgrada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Amlux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Japanu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privlači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milione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posjetilaca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cijelog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svijeta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postati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potencijalni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kupci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BMW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-ova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dopušta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klijentima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kreiraju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vlastite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Reinoviranje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Barbika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www.barbie.com</a:t>
            </a:r>
            <a:r>
              <a:rPr lang="sr-Latn-C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omogućava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izradite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vlastitu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Barbie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lutku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stigne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poštom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nekoliko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nedelja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 Computer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pravi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savršeni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računar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svoje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ciljno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Umjesto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toga, 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stvara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platforme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kojima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svaki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pojedinac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nadograđuje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željene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računara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579296" cy="3921299"/>
          </a:xfrm>
        </p:spPr>
        <p:txBody>
          <a:bodyPr>
            <a:norm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Globalno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traženi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multinacionalne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kompanije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Doletjela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avionom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British Airways-a,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iznajmila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automobil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Toyota u  Hertz do Hilton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hotela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uključila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Sony TV,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večera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flašu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Perrier-a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Marlboro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cigareta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C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Sidneju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Singapuru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Stokholmu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Sijetlu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507288" cy="3921299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preduzeća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shvati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potrošača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kupaca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segmentacija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definisati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podjela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skupa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potrošača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odredjenim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karakteristikama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bitno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utiču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njihovo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ponašanje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tj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formiranje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tražnje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proizvodima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686800" cy="3921299"/>
          </a:xfrm>
        </p:spPr>
        <p:txBody>
          <a:bodyPr>
            <a:normAutofit/>
          </a:bodyPr>
          <a:lstStyle/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potrošača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prema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odredjenim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obilježjima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izdvojene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skupa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svih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potrošača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nazivaju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tržišnim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segmentima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Osnovni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segmentacije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skup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potrošača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podijeli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jednoj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nalaze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potrošači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homogeniji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tj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sličniji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pogledu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ponašanja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Najveća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greška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pokušavati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prodati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svoj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proizvod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svima</a:t>
            </a:r>
            <a:r>
              <a:rPr lang="en-US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579296" cy="4536504"/>
          </a:xfrm>
        </p:spPr>
        <p:txBody>
          <a:bodyPr>
            <a:normAutofit/>
          </a:bodyPr>
          <a:lstStyle/>
          <a:p>
            <a:r>
              <a:rPr lang="sr-Latn-C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Razlozi za segmentaciju: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Različite potrebe, želje i mogućnosti potrošača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Izbor segmenata na kojima postoji mogućnost ostvarenja boljih rezultata u odnosu na konkurenciju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Racionalno raspoređivanje budžeta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sr-Latn-C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Adekvatan marketing mix za svaki segment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204864"/>
            <a:ext cx="8856984" cy="3921299"/>
          </a:xfrm>
        </p:spPr>
        <p:txBody>
          <a:bodyPr>
            <a:normAutofit/>
          </a:bodyPr>
          <a:lstStyle/>
          <a:p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Segmenti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moraju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Mjerljivi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veličina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kupovna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moć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nekad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teško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mjerljiv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Dostupni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do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segmenata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doći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Profitabilni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dovoljno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je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veliko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Operativni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mogućnost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izrade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efikasnih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89856"/>
            <a:ext cx="9036496" cy="1143000"/>
          </a:xfrm>
        </p:spPr>
        <p:txBody>
          <a:bodyPr>
            <a:normAutofit fontScale="90000"/>
          </a:bodyPr>
          <a:lstStyle/>
          <a:p>
            <a:br>
              <a:rPr lang="en-US" b="1" u="sng" dirty="0"/>
            </a:b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 SEGMENTACIJE TRŽIŠTA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132856"/>
            <a:ext cx="8784976" cy="3993307"/>
          </a:xfrm>
        </p:spPr>
        <p:txBody>
          <a:bodyPr>
            <a:normAutofit/>
          </a:bodyPr>
          <a:lstStyle/>
          <a:p>
            <a:pPr lvl="0"/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KLASIČNA SEGMENTACIJA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Geografske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Demografske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SEGMENTACIJA UZ POMOĆ ISTRAŽIVANJA TRŽIŠTA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KOMBINOVANI PRISTUP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postoji jedinstveni način segmentacije tržišta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Danas se kombinuju različiti kriteriji segmentacije tržišta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360" y="980728"/>
            <a:ext cx="8435280" cy="1143000"/>
          </a:xfrm>
        </p:spPr>
        <p:txBody>
          <a:bodyPr>
            <a:normAutofit/>
          </a:bodyPr>
          <a:lstStyle/>
          <a:p>
            <a:r>
              <a:rPr lang="hr-H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GEOGRAFSKA SEGMENTACIJA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23728"/>
            <a:ext cx="8507288" cy="4734272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gradovi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područje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sjever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jug,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Austrija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planinske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zemlje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južnobalkanske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zemlje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Veličina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mjesta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metropole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gradovi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mjesta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kvartovi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prigradsko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naselje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seosko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naselje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Preduzeće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posluje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različitih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geografskim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tržištima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voditi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računa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različitostima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potrošača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9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8158</Words>
  <Application>WPS Presentation</Application>
  <PresentationFormat>On-screen Show (4:3)</PresentationFormat>
  <Paragraphs>223</Paragraphs>
  <Slides>32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40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Office Theme</vt:lpstr>
      <vt:lpstr>SEGMENTACIJA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PROCES SEGMENTACIJE TRŽIŠTA </vt:lpstr>
      <vt:lpstr>I GEOGRAFSKA SEGMENTACIJA</vt:lpstr>
      <vt:lpstr>PowerPoint 演示文稿</vt:lpstr>
      <vt:lpstr>PowerPoint 演示文稿</vt:lpstr>
      <vt:lpstr>II DEMOGRAFSKA SEGMENTACIJA</vt:lpstr>
      <vt:lpstr>PowerPoint 演示文稿</vt:lpstr>
      <vt:lpstr> III Korisnički status </vt:lpstr>
      <vt:lpstr> IV Učestalost upotrebe </vt:lpstr>
      <vt:lpstr> V Lojalnost korisnika </vt:lpstr>
      <vt:lpstr>VI Psihografska segmentacija</vt:lpstr>
      <vt:lpstr>VII Prema ponašanju</vt:lpstr>
      <vt:lpstr>VII Prema situaciji u kojoj se proizvod koristi</vt:lpstr>
      <vt:lpstr>PowerPoint 演示文稿</vt:lpstr>
      <vt:lpstr> POSTUPAK I KRITERIJUMI SEGMENTACIJE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Strategije nastupa na tržišnom segmentu </vt:lpstr>
      <vt:lpstr>Primjer segmentacije tržišta automobila</vt:lpstr>
      <vt:lpstr>PowerPoint 演示文稿</vt:lpstr>
      <vt:lpstr>PowerPoint 演示文稿</vt:lpstr>
      <vt:lpstr>PowerPoint 演示文稿</vt:lpstr>
      <vt:lpstr>PowerPoint 演示文稿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SEGMENTACIJA </dc:title>
  <dc:creator>Spaic</dc:creator>
  <cp:lastModifiedBy>Korisnik</cp:lastModifiedBy>
  <cp:revision>99</cp:revision>
  <dcterms:created xsi:type="dcterms:W3CDTF">2015-08-23T22:13:00Z</dcterms:created>
  <dcterms:modified xsi:type="dcterms:W3CDTF">2025-01-17T12:05:27Z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16818D54586D4018966BCB121820C1F6_12</vt:lpwstr>
  </property>
  <property fmtid="{D5CDD505-2E9C-101B-9397-08002B2CF9AE}" pid="3" name="KSOProductBuildVer">
    <vt:lpwstr>1033-12.2.0.19805</vt:lpwstr>
  </property>
</Properties>
</file>